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Helvetica Neue" panose="020B0604020202020204" charset="0"/>
      <p:regular r:id="rId29"/>
      <p:bold r:id="rId30"/>
      <p:italic r:id="rId31"/>
      <p:boldItalic r:id="rId32"/>
    </p:embeddedFont>
    <p:embeddedFont>
      <p:font typeface="Inter" panose="020B0604020202020204" charset="0"/>
      <p:regular r:id="rId33"/>
      <p:bold r:id="rId34"/>
    </p:embeddedFont>
    <p:embeddedFont>
      <p:font typeface="Inter Light" panose="020B0604020202020204" charset="0"/>
      <p:regular r:id="rId35"/>
      <p:bold r:id="rId36"/>
    </p:embeddedFont>
    <p:embeddedFont>
      <p:font typeface="Inter Thin" panose="020B0604020202020204" charset="0"/>
      <p:regular r:id="rId37"/>
      <p:bold r:id="rId38"/>
    </p:embeddedFont>
    <p:embeddedFont>
      <p:font typeface="Work Sans Thin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830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4b78d59111_0_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g14b78d59111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8f2c595484_0_2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18f2c595484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4b78d59111_0_3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14b78d59111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8f2c595484_0_4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18f2c595484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8f2c595484_0_4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18f2c595484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4b78d59111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g14b78d5911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4b78d59111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14b78d5911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4b78d59111_0_3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14b78d59111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53532950c9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g153532950c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4b78d59111_0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14b78d59111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4b78d59111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g14b78d59111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3920e6cc41_1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13920e6cc41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4b78d59111_0_5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g14b78d59111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8f2c595484_0_5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g18f2c595484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25f6c3a93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g125f6c3a93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4b78d59111_0_1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g14b78d59111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4b78d59111_0_1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14b78d59111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4b78d59111_0_2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4b78d59111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4b78d59111_0_2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14b78d59111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8f2c595484_0_1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18f2c595484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8f2c595484_0_2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18f2c595484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8f2c595484_0_2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18f2c595484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">
  <p:cSld name="TITLE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450503" y="4447448"/>
            <a:ext cx="82392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1pPr>
            <a:lvl2pPr marL="914400" lvl="1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2pPr>
            <a:lvl3pPr marL="1371600" lvl="2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3pPr>
            <a:lvl4pPr marL="1828800" lvl="3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4pPr>
            <a:lvl5pPr marL="2286000" lvl="4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5pPr>
            <a:lvl6pPr marL="2743200" lvl="5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marL="3200400" lvl="6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marL="3657600" lvl="7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marL="4114800" lvl="8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452436" y="965622"/>
            <a:ext cx="8239200" cy="17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2"/>
          </p:nvPr>
        </p:nvSpPr>
        <p:spPr>
          <a:xfrm>
            <a:off x="450503" y="2708696"/>
            <a:ext cx="82392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5pPr>
            <a:lvl6pPr marL="2743200" lvl="5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marL="3200400" lvl="6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marL="3657600" lvl="7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marL="4114800" lvl="8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300" cy="1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 sz="10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tekst 1 1">
  <p:cSld name="TITLE_AND_BODY_1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subTitle" idx="1"/>
          </p:nvPr>
        </p:nvSpPr>
        <p:spPr>
          <a:xfrm>
            <a:off x="407175" y="2368750"/>
            <a:ext cx="2850900" cy="7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4551150" y="1093325"/>
            <a:ext cx="36612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07175" y="1093325"/>
            <a:ext cx="2987400" cy="11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7E3">
            <a:alpha val="42350"/>
          </a:srgbClr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/>
          <p:nvPr/>
        </p:nvSpPr>
        <p:spPr>
          <a:xfrm flipH="1">
            <a:off x="0" y="-100"/>
            <a:ext cx="6093300" cy="5143500"/>
          </a:xfrm>
          <a:prstGeom prst="rect">
            <a:avLst/>
          </a:prstGeom>
          <a:gradFill>
            <a:gsLst>
              <a:gs pos="0">
                <a:srgbClr val="A2C7E3">
                  <a:alpha val="0"/>
                  <a:alpha val="41340"/>
                </a:srgbClr>
              </a:gs>
              <a:gs pos="100000">
                <a:srgbClr val="A2C7E3">
                  <a:alpha val="413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475" y="499100"/>
            <a:ext cx="3012699" cy="2027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6"/>
          <p:cNvPicPr preferRelativeResize="0"/>
          <p:nvPr/>
        </p:nvPicPr>
        <p:blipFill rotWithShape="1">
          <a:blip r:embed="rId4">
            <a:alphaModFix/>
          </a:blip>
          <a:srcRect r="11292"/>
          <a:stretch/>
        </p:blipFill>
        <p:spPr>
          <a:xfrm>
            <a:off x="790175" y="350"/>
            <a:ext cx="5917599" cy="51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9063" y="179875"/>
            <a:ext cx="1492887" cy="126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56246" y="4394165"/>
            <a:ext cx="994281" cy="66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51820" y="4596358"/>
            <a:ext cx="862013" cy="29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77826" y="4651701"/>
            <a:ext cx="978427" cy="2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45025" y="4618475"/>
            <a:ext cx="1026925" cy="25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7E3">
            <a:alpha val="42350"/>
          </a:srgbClr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/>
          <p:nvPr/>
        </p:nvSpPr>
        <p:spPr>
          <a:xfrm>
            <a:off x="1869725" y="1370838"/>
            <a:ext cx="5086700" cy="2688175"/>
          </a:xfrm>
          <a:custGeom>
            <a:avLst/>
            <a:gdLst/>
            <a:ahLst/>
            <a:cxnLst/>
            <a:rect l="l" t="t" r="r" b="b"/>
            <a:pathLst>
              <a:path w="203468" h="107527" extrusionOk="0">
                <a:moveTo>
                  <a:pt x="0" y="0"/>
                </a:moveTo>
                <a:lnTo>
                  <a:pt x="203468" y="46849"/>
                </a:lnTo>
                <a:lnTo>
                  <a:pt x="203200" y="60113"/>
                </a:lnTo>
                <a:lnTo>
                  <a:pt x="282" y="107527"/>
                </a:lnTo>
                <a:close/>
              </a:path>
            </a:pathLst>
          </a:custGeom>
          <a:gradFill>
            <a:gsLst>
              <a:gs pos="0">
                <a:srgbClr val="A2C7E3">
                  <a:alpha val="0"/>
                </a:srgbClr>
              </a:gs>
              <a:gs pos="100000">
                <a:srgbClr val="A2C7E3">
                  <a:alpha val="28627"/>
                </a:srgbClr>
              </a:gs>
            </a:gsLst>
            <a:lin ang="10800025" scaled="0"/>
          </a:gradFill>
          <a:ln>
            <a:noFill/>
          </a:ln>
        </p:spPr>
      </p:sp>
      <p:sp>
        <p:nvSpPr>
          <p:cNvPr id="181" name="Google Shape;181;p25"/>
          <p:cNvSpPr/>
          <p:nvPr/>
        </p:nvSpPr>
        <p:spPr>
          <a:xfrm flipH="1">
            <a:off x="0" y="-100"/>
            <a:ext cx="4795200" cy="5143500"/>
          </a:xfrm>
          <a:prstGeom prst="rect">
            <a:avLst/>
          </a:prstGeom>
          <a:gradFill>
            <a:gsLst>
              <a:gs pos="0">
                <a:srgbClr val="A2C7E3">
                  <a:alpha val="0"/>
                  <a:alpha val="41340"/>
                </a:srgbClr>
              </a:gs>
              <a:gs pos="100000">
                <a:srgbClr val="A2C7E3">
                  <a:alpha val="413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5"/>
          <p:cNvSpPr txBox="1"/>
          <p:nvPr/>
        </p:nvSpPr>
        <p:spPr>
          <a:xfrm>
            <a:off x="125" y="175250"/>
            <a:ext cx="91440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We werken in een open innovatiefunnel om een</a:t>
            </a:r>
            <a:br>
              <a:rPr lang="en" sz="25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25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constante stroom van ideeën te voeden</a:t>
            </a:r>
            <a:endParaRPr sz="25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183" name="Google Shape;183;p25"/>
          <p:cNvCxnSpPr/>
          <p:nvPr/>
        </p:nvCxnSpPr>
        <p:spPr>
          <a:xfrm>
            <a:off x="1869725" y="1375825"/>
            <a:ext cx="4769700" cy="1093500"/>
          </a:xfrm>
          <a:prstGeom prst="straightConnector1">
            <a:avLst/>
          </a:prstGeom>
          <a:noFill/>
          <a:ln w="9525" cap="flat" cmpd="sng">
            <a:solidFill>
              <a:srgbClr val="A2C7E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4" name="Google Shape;184;p25"/>
          <p:cNvCxnSpPr/>
          <p:nvPr/>
        </p:nvCxnSpPr>
        <p:spPr>
          <a:xfrm rot="10800000" flipH="1">
            <a:off x="1869725" y="2960500"/>
            <a:ext cx="4769700" cy="1093500"/>
          </a:xfrm>
          <a:prstGeom prst="straightConnector1">
            <a:avLst/>
          </a:prstGeom>
          <a:noFill/>
          <a:ln w="9525" cap="flat" cmpd="sng">
            <a:solidFill>
              <a:srgbClr val="A2C7E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5" name="Google Shape;185;p25"/>
          <p:cNvSpPr/>
          <p:nvPr/>
        </p:nvSpPr>
        <p:spPr>
          <a:xfrm>
            <a:off x="2130775" y="1837275"/>
            <a:ext cx="296400" cy="2964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5"/>
          <p:cNvSpPr/>
          <p:nvPr/>
        </p:nvSpPr>
        <p:spPr>
          <a:xfrm>
            <a:off x="2554125" y="2352325"/>
            <a:ext cx="296400" cy="2964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5"/>
          <p:cNvSpPr/>
          <p:nvPr/>
        </p:nvSpPr>
        <p:spPr>
          <a:xfrm>
            <a:off x="2180175" y="2810950"/>
            <a:ext cx="296400" cy="2964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5"/>
          <p:cNvSpPr/>
          <p:nvPr/>
        </p:nvSpPr>
        <p:spPr>
          <a:xfrm>
            <a:off x="2811650" y="3135650"/>
            <a:ext cx="282300" cy="2823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5"/>
          <p:cNvSpPr/>
          <p:nvPr/>
        </p:nvSpPr>
        <p:spPr>
          <a:xfrm>
            <a:off x="2896325" y="2648725"/>
            <a:ext cx="282300" cy="2823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5"/>
          <p:cNvSpPr/>
          <p:nvPr/>
        </p:nvSpPr>
        <p:spPr>
          <a:xfrm>
            <a:off x="2974125" y="2133675"/>
            <a:ext cx="158700" cy="1587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5"/>
          <p:cNvSpPr/>
          <p:nvPr/>
        </p:nvSpPr>
        <p:spPr>
          <a:xfrm>
            <a:off x="2318250" y="2292375"/>
            <a:ext cx="158700" cy="1587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5"/>
          <p:cNvSpPr/>
          <p:nvPr/>
        </p:nvSpPr>
        <p:spPr>
          <a:xfrm>
            <a:off x="2130775" y="2505838"/>
            <a:ext cx="158700" cy="1587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5"/>
          <p:cNvSpPr/>
          <p:nvPr/>
        </p:nvSpPr>
        <p:spPr>
          <a:xfrm>
            <a:off x="2622975" y="2858613"/>
            <a:ext cx="158700" cy="1587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5"/>
          <p:cNvSpPr/>
          <p:nvPr/>
        </p:nvSpPr>
        <p:spPr>
          <a:xfrm>
            <a:off x="2411300" y="3197438"/>
            <a:ext cx="158700" cy="1587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5"/>
          <p:cNvSpPr/>
          <p:nvPr/>
        </p:nvSpPr>
        <p:spPr>
          <a:xfrm>
            <a:off x="2040900" y="3253738"/>
            <a:ext cx="158700" cy="1587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5"/>
          <p:cNvSpPr/>
          <p:nvPr/>
        </p:nvSpPr>
        <p:spPr>
          <a:xfrm>
            <a:off x="2040900" y="2909692"/>
            <a:ext cx="60000" cy="600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5"/>
          <p:cNvSpPr/>
          <p:nvPr/>
        </p:nvSpPr>
        <p:spPr>
          <a:xfrm>
            <a:off x="2672325" y="3160167"/>
            <a:ext cx="60000" cy="600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5"/>
          <p:cNvSpPr/>
          <p:nvPr/>
        </p:nvSpPr>
        <p:spPr>
          <a:xfrm>
            <a:off x="3093950" y="3036692"/>
            <a:ext cx="60000" cy="600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5"/>
          <p:cNvSpPr/>
          <p:nvPr/>
        </p:nvSpPr>
        <p:spPr>
          <a:xfrm>
            <a:off x="2444850" y="2555192"/>
            <a:ext cx="60000" cy="600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5"/>
          <p:cNvSpPr/>
          <p:nvPr/>
        </p:nvSpPr>
        <p:spPr>
          <a:xfrm>
            <a:off x="3007475" y="2470517"/>
            <a:ext cx="60000" cy="600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5"/>
          <p:cNvSpPr/>
          <p:nvPr/>
        </p:nvSpPr>
        <p:spPr>
          <a:xfrm>
            <a:off x="2697025" y="2054217"/>
            <a:ext cx="60000" cy="600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5"/>
          <p:cNvSpPr/>
          <p:nvPr/>
        </p:nvSpPr>
        <p:spPr>
          <a:xfrm>
            <a:off x="2554125" y="2073667"/>
            <a:ext cx="60000" cy="600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5"/>
          <p:cNvSpPr/>
          <p:nvPr/>
        </p:nvSpPr>
        <p:spPr>
          <a:xfrm>
            <a:off x="2090250" y="2257117"/>
            <a:ext cx="60000" cy="600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5"/>
          <p:cNvSpPr/>
          <p:nvPr/>
        </p:nvSpPr>
        <p:spPr>
          <a:xfrm>
            <a:off x="2040900" y="1720892"/>
            <a:ext cx="60000" cy="600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5"/>
          <p:cNvSpPr/>
          <p:nvPr/>
        </p:nvSpPr>
        <p:spPr>
          <a:xfrm>
            <a:off x="3486250" y="2810950"/>
            <a:ext cx="296400" cy="2964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5"/>
          <p:cNvSpPr/>
          <p:nvPr/>
        </p:nvSpPr>
        <p:spPr>
          <a:xfrm>
            <a:off x="4202400" y="2648725"/>
            <a:ext cx="282300" cy="2823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5"/>
          <p:cNvSpPr/>
          <p:nvPr/>
        </p:nvSpPr>
        <p:spPr>
          <a:xfrm>
            <a:off x="3624325" y="2292375"/>
            <a:ext cx="158700" cy="1587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5"/>
          <p:cNvSpPr/>
          <p:nvPr/>
        </p:nvSpPr>
        <p:spPr>
          <a:xfrm>
            <a:off x="3929050" y="2858613"/>
            <a:ext cx="158700" cy="1587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5"/>
          <p:cNvSpPr/>
          <p:nvPr/>
        </p:nvSpPr>
        <p:spPr>
          <a:xfrm>
            <a:off x="3717375" y="3197438"/>
            <a:ext cx="158700" cy="1587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5"/>
          <p:cNvSpPr/>
          <p:nvPr/>
        </p:nvSpPr>
        <p:spPr>
          <a:xfrm>
            <a:off x="3346975" y="2909692"/>
            <a:ext cx="60000" cy="600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5"/>
          <p:cNvSpPr/>
          <p:nvPr/>
        </p:nvSpPr>
        <p:spPr>
          <a:xfrm>
            <a:off x="3978400" y="3160167"/>
            <a:ext cx="60000" cy="600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5"/>
          <p:cNvSpPr/>
          <p:nvPr/>
        </p:nvSpPr>
        <p:spPr>
          <a:xfrm>
            <a:off x="4400025" y="3036692"/>
            <a:ext cx="60000" cy="600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5"/>
          <p:cNvSpPr/>
          <p:nvPr/>
        </p:nvSpPr>
        <p:spPr>
          <a:xfrm>
            <a:off x="3750925" y="2555192"/>
            <a:ext cx="60000" cy="600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5"/>
          <p:cNvSpPr/>
          <p:nvPr/>
        </p:nvSpPr>
        <p:spPr>
          <a:xfrm>
            <a:off x="4313550" y="2470517"/>
            <a:ext cx="60000" cy="600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5"/>
          <p:cNvSpPr/>
          <p:nvPr/>
        </p:nvSpPr>
        <p:spPr>
          <a:xfrm>
            <a:off x="4003100" y="2054217"/>
            <a:ext cx="60000" cy="600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5"/>
          <p:cNvSpPr/>
          <p:nvPr/>
        </p:nvSpPr>
        <p:spPr>
          <a:xfrm>
            <a:off x="3396325" y="2257117"/>
            <a:ext cx="60000" cy="600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5"/>
          <p:cNvSpPr/>
          <p:nvPr/>
        </p:nvSpPr>
        <p:spPr>
          <a:xfrm>
            <a:off x="5192988" y="2762700"/>
            <a:ext cx="296400" cy="2964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5"/>
          <p:cNvSpPr/>
          <p:nvPr/>
        </p:nvSpPr>
        <p:spPr>
          <a:xfrm>
            <a:off x="4942388" y="2615188"/>
            <a:ext cx="158700" cy="1587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5"/>
          <p:cNvSpPr/>
          <p:nvPr/>
        </p:nvSpPr>
        <p:spPr>
          <a:xfrm>
            <a:off x="5625875" y="2470517"/>
            <a:ext cx="60000" cy="600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5"/>
          <p:cNvSpPr/>
          <p:nvPr/>
        </p:nvSpPr>
        <p:spPr>
          <a:xfrm>
            <a:off x="4805100" y="2292367"/>
            <a:ext cx="60000" cy="600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5"/>
          <p:cNvSpPr/>
          <p:nvPr/>
        </p:nvSpPr>
        <p:spPr>
          <a:xfrm>
            <a:off x="6374250" y="2566713"/>
            <a:ext cx="296400" cy="296400"/>
          </a:xfrm>
          <a:prstGeom prst="ellipse">
            <a:avLst/>
          </a:prstGeom>
          <a:solidFill>
            <a:srgbClr val="94D8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5"/>
          <p:cNvSpPr txBox="1"/>
          <p:nvPr/>
        </p:nvSpPr>
        <p:spPr>
          <a:xfrm>
            <a:off x="1948275" y="4251675"/>
            <a:ext cx="1276200" cy="492600"/>
          </a:xfrm>
          <a:prstGeom prst="rect">
            <a:avLst/>
          </a:prstGeom>
          <a:solidFill>
            <a:srgbClr val="A2C7E3">
              <a:alpha val="423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Stakeholder engagement</a:t>
            </a:r>
            <a:endParaRPr sz="10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3" name="Google Shape;223;p25"/>
          <p:cNvSpPr txBox="1"/>
          <p:nvPr/>
        </p:nvSpPr>
        <p:spPr>
          <a:xfrm>
            <a:off x="3305225" y="4251675"/>
            <a:ext cx="1226400" cy="492600"/>
          </a:xfrm>
          <a:prstGeom prst="rect">
            <a:avLst/>
          </a:prstGeom>
          <a:solidFill>
            <a:srgbClr val="A2C7E3">
              <a:alpha val="423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Wenselijkheids-</a:t>
            </a:r>
            <a:br>
              <a:rPr lang="en" sz="10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10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onderzoek</a:t>
            </a:r>
            <a:endParaRPr sz="10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4" name="Google Shape;224;p25"/>
          <p:cNvSpPr txBox="1"/>
          <p:nvPr/>
        </p:nvSpPr>
        <p:spPr>
          <a:xfrm>
            <a:off x="4612375" y="4251675"/>
            <a:ext cx="1226400" cy="492600"/>
          </a:xfrm>
          <a:prstGeom prst="rect">
            <a:avLst/>
          </a:prstGeom>
          <a:solidFill>
            <a:srgbClr val="A2C7E3">
              <a:alpha val="423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Haalbaarheids-</a:t>
            </a:r>
            <a:br>
              <a:rPr lang="en" sz="10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10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onderzoek</a:t>
            </a:r>
            <a:endParaRPr sz="10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5" name="Google Shape;225;p25"/>
          <p:cNvSpPr txBox="1"/>
          <p:nvPr/>
        </p:nvSpPr>
        <p:spPr>
          <a:xfrm>
            <a:off x="5919525" y="4251675"/>
            <a:ext cx="1276200" cy="492600"/>
          </a:xfrm>
          <a:prstGeom prst="rect">
            <a:avLst/>
          </a:prstGeom>
          <a:solidFill>
            <a:srgbClr val="A2C7E3">
              <a:alpha val="423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Productie en lancering</a:t>
            </a:r>
            <a:endParaRPr sz="10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26" name="Google Shape;226;p25"/>
          <p:cNvCxnSpPr/>
          <p:nvPr/>
        </p:nvCxnSpPr>
        <p:spPr>
          <a:xfrm>
            <a:off x="3259675" y="1243875"/>
            <a:ext cx="0" cy="2710200"/>
          </a:xfrm>
          <a:prstGeom prst="straightConnector1">
            <a:avLst/>
          </a:prstGeom>
          <a:noFill/>
          <a:ln w="9525" cap="flat" cmpd="sng">
            <a:solidFill>
              <a:srgbClr val="76AAD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25"/>
          <p:cNvCxnSpPr/>
          <p:nvPr/>
        </p:nvCxnSpPr>
        <p:spPr>
          <a:xfrm>
            <a:off x="4572000" y="1243875"/>
            <a:ext cx="0" cy="2681700"/>
          </a:xfrm>
          <a:prstGeom prst="straightConnector1">
            <a:avLst/>
          </a:prstGeom>
          <a:noFill/>
          <a:ln w="9525" cap="flat" cmpd="sng">
            <a:solidFill>
              <a:srgbClr val="76AAD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25"/>
          <p:cNvCxnSpPr/>
          <p:nvPr/>
        </p:nvCxnSpPr>
        <p:spPr>
          <a:xfrm>
            <a:off x="5887163" y="1243875"/>
            <a:ext cx="0" cy="2703000"/>
          </a:xfrm>
          <a:prstGeom prst="straightConnector1">
            <a:avLst/>
          </a:prstGeom>
          <a:noFill/>
          <a:ln w="9525" cap="flat" cmpd="sng">
            <a:solidFill>
              <a:srgbClr val="76AAD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7E3">
            <a:alpha val="42350"/>
          </a:srgbClr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/>
          <p:nvPr/>
        </p:nvSpPr>
        <p:spPr>
          <a:xfrm flipH="1">
            <a:off x="0" y="-100"/>
            <a:ext cx="6093300" cy="5143500"/>
          </a:xfrm>
          <a:prstGeom prst="rect">
            <a:avLst/>
          </a:prstGeom>
          <a:gradFill>
            <a:gsLst>
              <a:gs pos="0">
                <a:srgbClr val="A2C7E3">
                  <a:alpha val="0"/>
                  <a:alpha val="41340"/>
                </a:srgbClr>
              </a:gs>
              <a:gs pos="100000">
                <a:srgbClr val="A2C7E3">
                  <a:alpha val="413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6"/>
          <p:cNvSpPr txBox="1"/>
          <p:nvPr/>
        </p:nvSpPr>
        <p:spPr>
          <a:xfrm>
            <a:off x="0" y="175250"/>
            <a:ext cx="91440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Zo bouwen we een innovatiefabriek</a:t>
            </a:r>
            <a:endParaRPr sz="25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35" name="Google Shape;2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7150" y="1218750"/>
            <a:ext cx="3029700" cy="3025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6" name="Google Shape;236;p26"/>
          <p:cNvSpPr txBox="1">
            <a:spLocks noGrp="1"/>
          </p:cNvSpPr>
          <p:nvPr>
            <p:ph type="subTitle" idx="4294967295"/>
          </p:nvPr>
        </p:nvSpPr>
        <p:spPr>
          <a:xfrm>
            <a:off x="2023800" y="4339125"/>
            <a:ext cx="5096400" cy="60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0D1348"/>
                </a:solidFill>
                <a:latin typeface="Inter Light"/>
                <a:ea typeface="Inter Light"/>
                <a:cs typeface="Inter Light"/>
                <a:sym typeface="Inter Light"/>
              </a:rPr>
              <a:t>Hier </a:t>
            </a:r>
            <a:r>
              <a:rPr lang="en" sz="13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industrialiseren we het innovatieproces</a:t>
            </a:r>
            <a:r>
              <a:rPr lang="en" sz="1300">
                <a:solidFill>
                  <a:srgbClr val="0D1348"/>
                </a:solidFill>
                <a:latin typeface="Inter Light"/>
                <a:ea typeface="Inter Light"/>
                <a:cs typeface="Inter Light"/>
                <a:sym typeface="Inter Light"/>
              </a:rPr>
              <a:t> en werken we duurzame technologische oplossingen uit</a:t>
            </a:r>
            <a:endParaRPr sz="1300">
              <a:solidFill>
                <a:srgbClr val="0D1348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7E3">
            <a:alpha val="42350"/>
          </a:srgbClr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/>
          <p:nvPr/>
        </p:nvSpPr>
        <p:spPr>
          <a:xfrm flipH="1">
            <a:off x="0" y="-100"/>
            <a:ext cx="6093300" cy="5143500"/>
          </a:xfrm>
          <a:prstGeom prst="rect">
            <a:avLst/>
          </a:prstGeom>
          <a:gradFill>
            <a:gsLst>
              <a:gs pos="0">
                <a:srgbClr val="A2C7E3">
                  <a:alpha val="0"/>
                  <a:alpha val="41340"/>
                </a:srgbClr>
              </a:gs>
              <a:gs pos="100000">
                <a:srgbClr val="A2C7E3">
                  <a:alpha val="413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 txBox="1"/>
          <p:nvPr/>
        </p:nvSpPr>
        <p:spPr>
          <a:xfrm>
            <a:off x="0" y="175250"/>
            <a:ext cx="91440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Elke innovatie voedt het onderliggend data platform.</a:t>
            </a:r>
            <a:endParaRPr sz="25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3" name="Google Shape;243;p27"/>
          <p:cNvSpPr/>
          <p:nvPr/>
        </p:nvSpPr>
        <p:spPr>
          <a:xfrm>
            <a:off x="2711175" y="3408375"/>
            <a:ext cx="371700" cy="1735200"/>
          </a:xfrm>
          <a:prstGeom prst="rect">
            <a:avLst/>
          </a:prstGeom>
          <a:gradFill>
            <a:gsLst>
              <a:gs pos="0">
                <a:srgbClr val="598EB6"/>
              </a:gs>
              <a:gs pos="100000">
                <a:srgbClr val="51C0DD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>
            <a:off x="3191625" y="3408375"/>
            <a:ext cx="371700" cy="1735200"/>
          </a:xfrm>
          <a:prstGeom prst="rect">
            <a:avLst/>
          </a:prstGeom>
          <a:gradFill>
            <a:gsLst>
              <a:gs pos="0">
                <a:srgbClr val="598EB6"/>
              </a:gs>
              <a:gs pos="100000">
                <a:srgbClr val="51C0DD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7"/>
          <p:cNvSpPr/>
          <p:nvPr/>
        </p:nvSpPr>
        <p:spPr>
          <a:xfrm>
            <a:off x="3672075" y="3408375"/>
            <a:ext cx="371700" cy="1735200"/>
          </a:xfrm>
          <a:prstGeom prst="rect">
            <a:avLst/>
          </a:prstGeom>
          <a:gradFill>
            <a:gsLst>
              <a:gs pos="0">
                <a:srgbClr val="598EB6"/>
              </a:gs>
              <a:gs pos="100000">
                <a:srgbClr val="51C0DD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7"/>
          <p:cNvSpPr/>
          <p:nvPr/>
        </p:nvSpPr>
        <p:spPr>
          <a:xfrm>
            <a:off x="4152525" y="3408375"/>
            <a:ext cx="371700" cy="1735200"/>
          </a:xfrm>
          <a:prstGeom prst="rect">
            <a:avLst/>
          </a:prstGeom>
          <a:gradFill>
            <a:gsLst>
              <a:gs pos="0">
                <a:srgbClr val="598EB6"/>
              </a:gs>
              <a:gs pos="100000">
                <a:srgbClr val="51C0DD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7"/>
          <p:cNvSpPr/>
          <p:nvPr/>
        </p:nvSpPr>
        <p:spPr>
          <a:xfrm>
            <a:off x="4632975" y="3408375"/>
            <a:ext cx="371700" cy="1735200"/>
          </a:xfrm>
          <a:prstGeom prst="rect">
            <a:avLst/>
          </a:prstGeom>
          <a:gradFill>
            <a:gsLst>
              <a:gs pos="0">
                <a:srgbClr val="598EB6"/>
              </a:gs>
              <a:gs pos="100000">
                <a:srgbClr val="51C0DD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7"/>
          <p:cNvSpPr/>
          <p:nvPr/>
        </p:nvSpPr>
        <p:spPr>
          <a:xfrm>
            <a:off x="5113425" y="3408375"/>
            <a:ext cx="371700" cy="1735200"/>
          </a:xfrm>
          <a:prstGeom prst="rect">
            <a:avLst/>
          </a:prstGeom>
          <a:gradFill>
            <a:gsLst>
              <a:gs pos="0">
                <a:srgbClr val="598EB6"/>
              </a:gs>
              <a:gs pos="100000">
                <a:srgbClr val="51C0DD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7"/>
          <p:cNvSpPr/>
          <p:nvPr/>
        </p:nvSpPr>
        <p:spPr>
          <a:xfrm>
            <a:off x="5593875" y="3408375"/>
            <a:ext cx="371700" cy="1735200"/>
          </a:xfrm>
          <a:prstGeom prst="rect">
            <a:avLst/>
          </a:prstGeom>
          <a:gradFill>
            <a:gsLst>
              <a:gs pos="0">
                <a:srgbClr val="598EB6"/>
              </a:gs>
              <a:gs pos="100000">
                <a:srgbClr val="51C0DD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7"/>
          <p:cNvSpPr/>
          <p:nvPr/>
        </p:nvSpPr>
        <p:spPr>
          <a:xfrm>
            <a:off x="6074325" y="3408375"/>
            <a:ext cx="371700" cy="1735200"/>
          </a:xfrm>
          <a:prstGeom prst="rect">
            <a:avLst/>
          </a:prstGeom>
          <a:gradFill>
            <a:gsLst>
              <a:gs pos="0">
                <a:srgbClr val="598EB6"/>
              </a:gs>
              <a:gs pos="100000">
                <a:srgbClr val="51C0DD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7"/>
          <p:cNvSpPr/>
          <p:nvPr/>
        </p:nvSpPr>
        <p:spPr>
          <a:xfrm>
            <a:off x="2488050" y="2421675"/>
            <a:ext cx="4167900" cy="879900"/>
          </a:xfrm>
          <a:prstGeom prst="rect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2" name="Google Shape;2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2250" y="859374"/>
            <a:ext cx="2059500" cy="2056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53" name="Google Shape;253;p27"/>
          <p:cNvSpPr txBox="1">
            <a:spLocks noGrp="1"/>
          </p:cNvSpPr>
          <p:nvPr>
            <p:ph type="subTitle" idx="4294967295"/>
          </p:nvPr>
        </p:nvSpPr>
        <p:spPr>
          <a:xfrm>
            <a:off x="2488050" y="2916175"/>
            <a:ext cx="4167900" cy="3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SIF Data platform</a:t>
            </a:r>
            <a:endParaRPr sz="12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4" name="Google Shape;254;p27"/>
          <p:cNvSpPr/>
          <p:nvPr/>
        </p:nvSpPr>
        <p:spPr>
          <a:xfrm>
            <a:off x="2860075" y="3301577"/>
            <a:ext cx="60900" cy="305700"/>
          </a:xfrm>
          <a:prstGeom prst="rect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7"/>
          <p:cNvSpPr/>
          <p:nvPr/>
        </p:nvSpPr>
        <p:spPr>
          <a:xfrm>
            <a:off x="2772575" y="3592182"/>
            <a:ext cx="235800" cy="235800"/>
          </a:xfrm>
          <a:prstGeom prst="ellipse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7"/>
          <p:cNvSpPr/>
          <p:nvPr/>
        </p:nvSpPr>
        <p:spPr>
          <a:xfrm>
            <a:off x="3340511" y="3301577"/>
            <a:ext cx="60900" cy="305700"/>
          </a:xfrm>
          <a:prstGeom prst="rect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7"/>
          <p:cNvSpPr/>
          <p:nvPr/>
        </p:nvSpPr>
        <p:spPr>
          <a:xfrm>
            <a:off x="3253011" y="3592182"/>
            <a:ext cx="235800" cy="235800"/>
          </a:xfrm>
          <a:prstGeom prst="ellipse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7"/>
          <p:cNvSpPr/>
          <p:nvPr/>
        </p:nvSpPr>
        <p:spPr>
          <a:xfrm>
            <a:off x="3820946" y="3301577"/>
            <a:ext cx="60900" cy="305700"/>
          </a:xfrm>
          <a:prstGeom prst="rect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7"/>
          <p:cNvSpPr/>
          <p:nvPr/>
        </p:nvSpPr>
        <p:spPr>
          <a:xfrm>
            <a:off x="3733446" y="3592182"/>
            <a:ext cx="235800" cy="235800"/>
          </a:xfrm>
          <a:prstGeom prst="ellipse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7"/>
          <p:cNvSpPr/>
          <p:nvPr/>
        </p:nvSpPr>
        <p:spPr>
          <a:xfrm>
            <a:off x="4301382" y="3301577"/>
            <a:ext cx="60900" cy="305700"/>
          </a:xfrm>
          <a:prstGeom prst="rect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7"/>
          <p:cNvSpPr/>
          <p:nvPr/>
        </p:nvSpPr>
        <p:spPr>
          <a:xfrm>
            <a:off x="4213882" y="3592182"/>
            <a:ext cx="235800" cy="235800"/>
          </a:xfrm>
          <a:prstGeom prst="ellipse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7"/>
          <p:cNvSpPr/>
          <p:nvPr/>
        </p:nvSpPr>
        <p:spPr>
          <a:xfrm>
            <a:off x="4781818" y="3301577"/>
            <a:ext cx="60900" cy="305700"/>
          </a:xfrm>
          <a:prstGeom prst="rect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7"/>
          <p:cNvSpPr/>
          <p:nvPr/>
        </p:nvSpPr>
        <p:spPr>
          <a:xfrm>
            <a:off x="4694318" y="3592182"/>
            <a:ext cx="235800" cy="235800"/>
          </a:xfrm>
          <a:prstGeom prst="ellipse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7"/>
          <p:cNvSpPr/>
          <p:nvPr/>
        </p:nvSpPr>
        <p:spPr>
          <a:xfrm>
            <a:off x="5262254" y="3301577"/>
            <a:ext cx="60900" cy="305700"/>
          </a:xfrm>
          <a:prstGeom prst="rect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7"/>
          <p:cNvSpPr/>
          <p:nvPr/>
        </p:nvSpPr>
        <p:spPr>
          <a:xfrm>
            <a:off x="5174754" y="3592182"/>
            <a:ext cx="235800" cy="235800"/>
          </a:xfrm>
          <a:prstGeom prst="ellipse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7"/>
          <p:cNvSpPr/>
          <p:nvPr/>
        </p:nvSpPr>
        <p:spPr>
          <a:xfrm>
            <a:off x="5742689" y="3301577"/>
            <a:ext cx="60900" cy="305700"/>
          </a:xfrm>
          <a:prstGeom prst="rect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7"/>
          <p:cNvSpPr/>
          <p:nvPr/>
        </p:nvSpPr>
        <p:spPr>
          <a:xfrm>
            <a:off x="5655189" y="3592182"/>
            <a:ext cx="235800" cy="235800"/>
          </a:xfrm>
          <a:prstGeom prst="ellipse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7"/>
          <p:cNvSpPr/>
          <p:nvPr/>
        </p:nvSpPr>
        <p:spPr>
          <a:xfrm>
            <a:off x="6223125" y="3301577"/>
            <a:ext cx="60900" cy="305700"/>
          </a:xfrm>
          <a:prstGeom prst="rect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7"/>
          <p:cNvSpPr/>
          <p:nvPr/>
        </p:nvSpPr>
        <p:spPr>
          <a:xfrm>
            <a:off x="6135625" y="3592182"/>
            <a:ext cx="235800" cy="235800"/>
          </a:xfrm>
          <a:prstGeom prst="ellipse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7"/>
          <p:cNvSpPr txBox="1">
            <a:spLocks noGrp="1"/>
          </p:cNvSpPr>
          <p:nvPr>
            <p:ph type="subTitle" idx="4294967295"/>
          </p:nvPr>
        </p:nvSpPr>
        <p:spPr>
          <a:xfrm rot="-5400000">
            <a:off x="2294325" y="4248125"/>
            <a:ext cx="12087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00" b="1">
                <a:solidFill>
                  <a:srgbClr val="0D134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Vertical solution</a:t>
            </a:r>
            <a:endParaRPr sz="900" b="1">
              <a:solidFill>
                <a:srgbClr val="0D134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1" name="Google Shape;271;p27"/>
          <p:cNvSpPr txBox="1">
            <a:spLocks noGrp="1"/>
          </p:cNvSpPr>
          <p:nvPr>
            <p:ph type="subTitle" idx="4294967295"/>
          </p:nvPr>
        </p:nvSpPr>
        <p:spPr>
          <a:xfrm rot="-5400000">
            <a:off x="2773125" y="4248125"/>
            <a:ext cx="12087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00" b="1">
                <a:solidFill>
                  <a:srgbClr val="0D134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Vertical solution</a:t>
            </a:r>
            <a:endParaRPr sz="900" b="1">
              <a:solidFill>
                <a:srgbClr val="0D134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2" name="Google Shape;272;p27"/>
          <p:cNvSpPr txBox="1">
            <a:spLocks noGrp="1"/>
          </p:cNvSpPr>
          <p:nvPr>
            <p:ph type="subTitle" idx="4294967295"/>
          </p:nvPr>
        </p:nvSpPr>
        <p:spPr>
          <a:xfrm rot="-5400000">
            <a:off x="3253575" y="4248125"/>
            <a:ext cx="12087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00" b="1">
                <a:solidFill>
                  <a:srgbClr val="0D134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Vertical solution</a:t>
            </a:r>
            <a:endParaRPr sz="900" b="1">
              <a:solidFill>
                <a:srgbClr val="0D134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3" name="Google Shape;273;p27"/>
          <p:cNvSpPr txBox="1">
            <a:spLocks noGrp="1"/>
          </p:cNvSpPr>
          <p:nvPr>
            <p:ph type="subTitle" idx="4294967295"/>
          </p:nvPr>
        </p:nvSpPr>
        <p:spPr>
          <a:xfrm rot="-5400000">
            <a:off x="3732375" y="4248125"/>
            <a:ext cx="12087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00" b="1">
                <a:solidFill>
                  <a:srgbClr val="0D134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Vertical solution</a:t>
            </a:r>
            <a:endParaRPr sz="900" b="1">
              <a:solidFill>
                <a:srgbClr val="0D134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4" name="Google Shape;274;p27"/>
          <p:cNvSpPr txBox="1">
            <a:spLocks noGrp="1"/>
          </p:cNvSpPr>
          <p:nvPr>
            <p:ph type="subTitle" idx="4294967295"/>
          </p:nvPr>
        </p:nvSpPr>
        <p:spPr>
          <a:xfrm rot="-5400000">
            <a:off x="4213650" y="4248125"/>
            <a:ext cx="12087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00" b="1">
                <a:solidFill>
                  <a:srgbClr val="0D134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Vertical solution</a:t>
            </a:r>
            <a:endParaRPr sz="900" b="1">
              <a:solidFill>
                <a:srgbClr val="0D134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5" name="Google Shape;275;p27"/>
          <p:cNvSpPr txBox="1">
            <a:spLocks noGrp="1"/>
          </p:cNvSpPr>
          <p:nvPr>
            <p:ph type="subTitle" idx="4294967295"/>
          </p:nvPr>
        </p:nvSpPr>
        <p:spPr>
          <a:xfrm rot="-5400000">
            <a:off x="4692450" y="4248125"/>
            <a:ext cx="12087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00" b="1">
                <a:solidFill>
                  <a:srgbClr val="0D134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Vertical solution</a:t>
            </a:r>
            <a:endParaRPr sz="900" b="1">
              <a:solidFill>
                <a:srgbClr val="0D134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4294967295"/>
          </p:nvPr>
        </p:nvSpPr>
        <p:spPr>
          <a:xfrm rot="-5400000">
            <a:off x="5173725" y="4248125"/>
            <a:ext cx="12087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00" b="1">
                <a:solidFill>
                  <a:srgbClr val="0D134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Vertical solution</a:t>
            </a:r>
            <a:endParaRPr sz="900" b="1">
              <a:solidFill>
                <a:srgbClr val="0D134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7" name="Google Shape;277;p27"/>
          <p:cNvSpPr txBox="1">
            <a:spLocks noGrp="1"/>
          </p:cNvSpPr>
          <p:nvPr>
            <p:ph type="subTitle" idx="4294967295"/>
          </p:nvPr>
        </p:nvSpPr>
        <p:spPr>
          <a:xfrm rot="-5400000">
            <a:off x="5652525" y="4248125"/>
            <a:ext cx="12087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00" b="1">
                <a:solidFill>
                  <a:srgbClr val="0D134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Vertical solution</a:t>
            </a:r>
            <a:endParaRPr sz="900" b="1">
              <a:solidFill>
                <a:srgbClr val="0D134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7E3">
            <a:alpha val="42350"/>
          </a:srgbClr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8"/>
          <p:cNvSpPr/>
          <p:nvPr/>
        </p:nvSpPr>
        <p:spPr>
          <a:xfrm flipH="1">
            <a:off x="0" y="-100"/>
            <a:ext cx="6093300" cy="5143500"/>
          </a:xfrm>
          <a:prstGeom prst="rect">
            <a:avLst/>
          </a:prstGeom>
          <a:gradFill>
            <a:gsLst>
              <a:gs pos="0">
                <a:srgbClr val="A2C7E3">
                  <a:alpha val="0"/>
                  <a:alpha val="41340"/>
                </a:srgbClr>
              </a:gs>
              <a:gs pos="100000">
                <a:srgbClr val="A2C7E3">
                  <a:alpha val="413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8"/>
          <p:cNvSpPr txBox="1"/>
          <p:nvPr/>
        </p:nvSpPr>
        <p:spPr>
          <a:xfrm>
            <a:off x="0" y="175250"/>
            <a:ext cx="91440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Data als katalysator voor verandering.</a:t>
            </a:r>
            <a:endParaRPr sz="25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4" name="Google Shape;284;p28"/>
          <p:cNvSpPr/>
          <p:nvPr/>
        </p:nvSpPr>
        <p:spPr>
          <a:xfrm>
            <a:off x="1095717" y="2800141"/>
            <a:ext cx="272700" cy="1272300"/>
          </a:xfrm>
          <a:prstGeom prst="rect">
            <a:avLst/>
          </a:prstGeom>
          <a:gradFill>
            <a:gsLst>
              <a:gs pos="0">
                <a:srgbClr val="598EB6"/>
              </a:gs>
              <a:gs pos="100000">
                <a:srgbClr val="51C0DD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8"/>
          <p:cNvSpPr/>
          <p:nvPr/>
        </p:nvSpPr>
        <p:spPr>
          <a:xfrm>
            <a:off x="1447994" y="2800141"/>
            <a:ext cx="272700" cy="1272300"/>
          </a:xfrm>
          <a:prstGeom prst="rect">
            <a:avLst/>
          </a:prstGeom>
          <a:gradFill>
            <a:gsLst>
              <a:gs pos="0">
                <a:srgbClr val="598EB6"/>
              </a:gs>
              <a:gs pos="100000">
                <a:srgbClr val="51C0DD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8"/>
          <p:cNvSpPr/>
          <p:nvPr/>
        </p:nvSpPr>
        <p:spPr>
          <a:xfrm>
            <a:off x="1800272" y="2800141"/>
            <a:ext cx="272700" cy="1272300"/>
          </a:xfrm>
          <a:prstGeom prst="rect">
            <a:avLst/>
          </a:prstGeom>
          <a:gradFill>
            <a:gsLst>
              <a:gs pos="0">
                <a:srgbClr val="598EB6"/>
              </a:gs>
              <a:gs pos="100000">
                <a:srgbClr val="51C0DD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8"/>
          <p:cNvSpPr/>
          <p:nvPr/>
        </p:nvSpPr>
        <p:spPr>
          <a:xfrm>
            <a:off x="2152549" y="2800141"/>
            <a:ext cx="272700" cy="1272300"/>
          </a:xfrm>
          <a:prstGeom prst="rect">
            <a:avLst/>
          </a:prstGeom>
          <a:gradFill>
            <a:gsLst>
              <a:gs pos="0">
                <a:srgbClr val="598EB6"/>
              </a:gs>
              <a:gs pos="100000">
                <a:srgbClr val="51C0DD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8"/>
          <p:cNvSpPr/>
          <p:nvPr/>
        </p:nvSpPr>
        <p:spPr>
          <a:xfrm>
            <a:off x="2504826" y="2800141"/>
            <a:ext cx="272700" cy="1272300"/>
          </a:xfrm>
          <a:prstGeom prst="rect">
            <a:avLst/>
          </a:prstGeom>
          <a:gradFill>
            <a:gsLst>
              <a:gs pos="0">
                <a:srgbClr val="598EB6"/>
              </a:gs>
              <a:gs pos="100000">
                <a:srgbClr val="51C0DD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8"/>
          <p:cNvSpPr/>
          <p:nvPr/>
        </p:nvSpPr>
        <p:spPr>
          <a:xfrm>
            <a:off x="2857103" y="2800141"/>
            <a:ext cx="272700" cy="1272300"/>
          </a:xfrm>
          <a:prstGeom prst="rect">
            <a:avLst/>
          </a:prstGeom>
          <a:gradFill>
            <a:gsLst>
              <a:gs pos="0">
                <a:srgbClr val="598EB6"/>
              </a:gs>
              <a:gs pos="100000">
                <a:srgbClr val="51C0DD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8"/>
          <p:cNvSpPr/>
          <p:nvPr/>
        </p:nvSpPr>
        <p:spPr>
          <a:xfrm>
            <a:off x="3209380" y="2800141"/>
            <a:ext cx="272700" cy="127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8"/>
          <p:cNvSpPr/>
          <p:nvPr/>
        </p:nvSpPr>
        <p:spPr>
          <a:xfrm>
            <a:off x="3561657" y="2800141"/>
            <a:ext cx="272700" cy="1272300"/>
          </a:xfrm>
          <a:prstGeom prst="rect">
            <a:avLst/>
          </a:prstGeom>
          <a:gradFill>
            <a:gsLst>
              <a:gs pos="0">
                <a:srgbClr val="598EB6"/>
              </a:gs>
              <a:gs pos="100000">
                <a:srgbClr val="51C0DD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8"/>
          <p:cNvSpPr/>
          <p:nvPr/>
        </p:nvSpPr>
        <p:spPr>
          <a:xfrm>
            <a:off x="932117" y="2076672"/>
            <a:ext cx="3056100" cy="645000"/>
          </a:xfrm>
          <a:prstGeom prst="rect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3" name="Google Shape;2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5081" y="931161"/>
            <a:ext cx="1510200" cy="1508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94" name="Google Shape;294;p28"/>
          <p:cNvSpPr txBox="1">
            <a:spLocks noGrp="1"/>
          </p:cNvSpPr>
          <p:nvPr>
            <p:ph type="subTitle" idx="4294967295"/>
          </p:nvPr>
        </p:nvSpPr>
        <p:spPr>
          <a:xfrm>
            <a:off x="932117" y="2439250"/>
            <a:ext cx="3056100" cy="2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Smart Innovation Factory</a:t>
            </a:r>
            <a:endParaRPr sz="10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5" name="Google Shape;295;p28"/>
          <p:cNvSpPr/>
          <p:nvPr/>
        </p:nvSpPr>
        <p:spPr>
          <a:xfrm>
            <a:off x="1204894" y="2721834"/>
            <a:ext cx="45000" cy="224400"/>
          </a:xfrm>
          <a:prstGeom prst="rect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8"/>
          <p:cNvSpPr/>
          <p:nvPr/>
        </p:nvSpPr>
        <p:spPr>
          <a:xfrm>
            <a:off x="1140737" y="2934912"/>
            <a:ext cx="173100" cy="173100"/>
          </a:xfrm>
          <a:prstGeom prst="ellipse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8"/>
          <p:cNvSpPr/>
          <p:nvPr/>
        </p:nvSpPr>
        <p:spPr>
          <a:xfrm>
            <a:off x="1557161" y="2721834"/>
            <a:ext cx="45000" cy="224400"/>
          </a:xfrm>
          <a:prstGeom prst="rect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8"/>
          <p:cNvSpPr/>
          <p:nvPr/>
        </p:nvSpPr>
        <p:spPr>
          <a:xfrm>
            <a:off x="1493004" y="2934912"/>
            <a:ext cx="173100" cy="173100"/>
          </a:xfrm>
          <a:prstGeom prst="ellipse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8"/>
          <p:cNvSpPr/>
          <p:nvPr/>
        </p:nvSpPr>
        <p:spPr>
          <a:xfrm>
            <a:off x="1909428" y="2721834"/>
            <a:ext cx="45000" cy="224400"/>
          </a:xfrm>
          <a:prstGeom prst="rect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8"/>
          <p:cNvSpPr/>
          <p:nvPr/>
        </p:nvSpPr>
        <p:spPr>
          <a:xfrm>
            <a:off x="1845270" y="2934912"/>
            <a:ext cx="173100" cy="173100"/>
          </a:xfrm>
          <a:prstGeom prst="ellipse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8"/>
          <p:cNvSpPr/>
          <p:nvPr/>
        </p:nvSpPr>
        <p:spPr>
          <a:xfrm>
            <a:off x="2261694" y="2721834"/>
            <a:ext cx="45000" cy="224400"/>
          </a:xfrm>
          <a:prstGeom prst="rect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8"/>
          <p:cNvSpPr/>
          <p:nvPr/>
        </p:nvSpPr>
        <p:spPr>
          <a:xfrm>
            <a:off x="2197537" y="2934912"/>
            <a:ext cx="173100" cy="173100"/>
          </a:xfrm>
          <a:prstGeom prst="ellipse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8"/>
          <p:cNvSpPr/>
          <p:nvPr/>
        </p:nvSpPr>
        <p:spPr>
          <a:xfrm>
            <a:off x="2613961" y="2721834"/>
            <a:ext cx="45000" cy="224400"/>
          </a:xfrm>
          <a:prstGeom prst="rect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8"/>
          <p:cNvSpPr/>
          <p:nvPr/>
        </p:nvSpPr>
        <p:spPr>
          <a:xfrm>
            <a:off x="2549804" y="2934912"/>
            <a:ext cx="173100" cy="173100"/>
          </a:xfrm>
          <a:prstGeom prst="ellipse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8"/>
          <p:cNvSpPr/>
          <p:nvPr/>
        </p:nvSpPr>
        <p:spPr>
          <a:xfrm>
            <a:off x="2966227" y="2721834"/>
            <a:ext cx="45000" cy="224400"/>
          </a:xfrm>
          <a:prstGeom prst="rect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8"/>
          <p:cNvSpPr/>
          <p:nvPr/>
        </p:nvSpPr>
        <p:spPr>
          <a:xfrm>
            <a:off x="2902070" y="2934912"/>
            <a:ext cx="173100" cy="173100"/>
          </a:xfrm>
          <a:prstGeom prst="ellipse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8"/>
          <p:cNvSpPr/>
          <p:nvPr/>
        </p:nvSpPr>
        <p:spPr>
          <a:xfrm>
            <a:off x="3318494" y="2721834"/>
            <a:ext cx="45000" cy="224400"/>
          </a:xfrm>
          <a:prstGeom prst="rect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8"/>
          <p:cNvSpPr/>
          <p:nvPr/>
        </p:nvSpPr>
        <p:spPr>
          <a:xfrm>
            <a:off x="3254337" y="2934912"/>
            <a:ext cx="173100" cy="173100"/>
          </a:xfrm>
          <a:prstGeom prst="ellipse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8"/>
          <p:cNvSpPr/>
          <p:nvPr/>
        </p:nvSpPr>
        <p:spPr>
          <a:xfrm>
            <a:off x="3670761" y="2721834"/>
            <a:ext cx="45000" cy="224400"/>
          </a:xfrm>
          <a:prstGeom prst="rect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8"/>
          <p:cNvSpPr/>
          <p:nvPr/>
        </p:nvSpPr>
        <p:spPr>
          <a:xfrm>
            <a:off x="3606604" y="2934912"/>
            <a:ext cx="173100" cy="173100"/>
          </a:xfrm>
          <a:prstGeom prst="ellipse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8"/>
          <p:cNvSpPr/>
          <p:nvPr/>
        </p:nvSpPr>
        <p:spPr>
          <a:xfrm>
            <a:off x="5319384" y="2800141"/>
            <a:ext cx="272700" cy="1272300"/>
          </a:xfrm>
          <a:prstGeom prst="rect">
            <a:avLst/>
          </a:prstGeom>
          <a:gradFill>
            <a:gsLst>
              <a:gs pos="0">
                <a:srgbClr val="598EB6"/>
              </a:gs>
              <a:gs pos="100000">
                <a:srgbClr val="51C0DD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8"/>
          <p:cNvSpPr/>
          <p:nvPr/>
        </p:nvSpPr>
        <p:spPr>
          <a:xfrm>
            <a:off x="5671661" y="2800141"/>
            <a:ext cx="272700" cy="127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8"/>
          <p:cNvSpPr/>
          <p:nvPr/>
        </p:nvSpPr>
        <p:spPr>
          <a:xfrm>
            <a:off x="6023938" y="2800141"/>
            <a:ext cx="272700" cy="1272300"/>
          </a:xfrm>
          <a:prstGeom prst="rect">
            <a:avLst/>
          </a:prstGeom>
          <a:gradFill>
            <a:gsLst>
              <a:gs pos="0">
                <a:srgbClr val="598EB6"/>
              </a:gs>
              <a:gs pos="100000">
                <a:srgbClr val="51C0DD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8"/>
          <p:cNvSpPr/>
          <p:nvPr/>
        </p:nvSpPr>
        <p:spPr>
          <a:xfrm>
            <a:off x="6376215" y="2800141"/>
            <a:ext cx="272700" cy="1272300"/>
          </a:xfrm>
          <a:prstGeom prst="rect">
            <a:avLst/>
          </a:prstGeom>
          <a:gradFill>
            <a:gsLst>
              <a:gs pos="0">
                <a:srgbClr val="598EB6"/>
              </a:gs>
              <a:gs pos="100000">
                <a:srgbClr val="51C0DD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8"/>
          <p:cNvSpPr/>
          <p:nvPr/>
        </p:nvSpPr>
        <p:spPr>
          <a:xfrm>
            <a:off x="6728492" y="2800141"/>
            <a:ext cx="272700" cy="1272300"/>
          </a:xfrm>
          <a:prstGeom prst="rect">
            <a:avLst/>
          </a:prstGeom>
          <a:gradFill>
            <a:gsLst>
              <a:gs pos="0">
                <a:srgbClr val="598EB6"/>
              </a:gs>
              <a:gs pos="100000">
                <a:srgbClr val="51C0DD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8"/>
          <p:cNvSpPr/>
          <p:nvPr/>
        </p:nvSpPr>
        <p:spPr>
          <a:xfrm>
            <a:off x="7080769" y="2800141"/>
            <a:ext cx="272700" cy="1272300"/>
          </a:xfrm>
          <a:prstGeom prst="rect">
            <a:avLst/>
          </a:prstGeom>
          <a:gradFill>
            <a:gsLst>
              <a:gs pos="0">
                <a:srgbClr val="598EB6"/>
              </a:gs>
              <a:gs pos="100000">
                <a:srgbClr val="51C0DD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8"/>
          <p:cNvSpPr/>
          <p:nvPr/>
        </p:nvSpPr>
        <p:spPr>
          <a:xfrm>
            <a:off x="7433046" y="2800141"/>
            <a:ext cx="272700" cy="1272300"/>
          </a:xfrm>
          <a:prstGeom prst="rect">
            <a:avLst/>
          </a:prstGeom>
          <a:gradFill>
            <a:gsLst>
              <a:gs pos="0">
                <a:srgbClr val="598EB6"/>
              </a:gs>
              <a:gs pos="100000">
                <a:srgbClr val="51C0DD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8"/>
          <p:cNvSpPr/>
          <p:nvPr/>
        </p:nvSpPr>
        <p:spPr>
          <a:xfrm>
            <a:off x="7785323" y="2800141"/>
            <a:ext cx="272700" cy="1272300"/>
          </a:xfrm>
          <a:prstGeom prst="rect">
            <a:avLst/>
          </a:prstGeom>
          <a:gradFill>
            <a:gsLst>
              <a:gs pos="0">
                <a:srgbClr val="598EB6"/>
              </a:gs>
              <a:gs pos="100000">
                <a:srgbClr val="51C0DD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8"/>
          <p:cNvSpPr/>
          <p:nvPr/>
        </p:nvSpPr>
        <p:spPr>
          <a:xfrm>
            <a:off x="5155783" y="2076672"/>
            <a:ext cx="3056100" cy="645000"/>
          </a:xfrm>
          <a:prstGeom prst="rect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8"/>
          <p:cNvSpPr txBox="1">
            <a:spLocks noGrp="1"/>
          </p:cNvSpPr>
          <p:nvPr>
            <p:ph type="subTitle" idx="4294967295"/>
          </p:nvPr>
        </p:nvSpPr>
        <p:spPr>
          <a:xfrm>
            <a:off x="5155783" y="2439250"/>
            <a:ext cx="3056100" cy="2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Andere stad / Organisatie</a:t>
            </a:r>
            <a:endParaRPr sz="10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1" name="Google Shape;321;p28"/>
          <p:cNvSpPr/>
          <p:nvPr/>
        </p:nvSpPr>
        <p:spPr>
          <a:xfrm>
            <a:off x="5428561" y="2721834"/>
            <a:ext cx="45000" cy="224400"/>
          </a:xfrm>
          <a:prstGeom prst="rect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8"/>
          <p:cNvSpPr/>
          <p:nvPr/>
        </p:nvSpPr>
        <p:spPr>
          <a:xfrm>
            <a:off x="5364404" y="2934912"/>
            <a:ext cx="173100" cy="1731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8"/>
          <p:cNvSpPr/>
          <p:nvPr/>
        </p:nvSpPr>
        <p:spPr>
          <a:xfrm>
            <a:off x="5780827" y="2721834"/>
            <a:ext cx="45000" cy="224400"/>
          </a:xfrm>
          <a:prstGeom prst="rect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8"/>
          <p:cNvSpPr/>
          <p:nvPr/>
        </p:nvSpPr>
        <p:spPr>
          <a:xfrm>
            <a:off x="5716670" y="2934912"/>
            <a:ext cx="173100" cy="1731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8"/>
          <p:cNvSpPr/>
          <p:nvPr/>
        </p:nvSpPr>
        <p:spPr>
          <a:xfrm>
            <a:off x="6133094" y="2721834"/>
            <a:ext cx="45000" cy="224400"/>
          </a:xfrm>
          <a:prstGeom prst="rect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8"/>
          <p:cNvSpPr/>
          <p:nvPr/>
        </p:nvSpPr>
        <p:spPr>
          <a:xfrm>
            <a:off x="6068937" y="2934912"/>
            <a:ext cx="173100" cy="1731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8"/>
          <p:cNvSpPr/>
          <p:nvPr/>
        </p:nvSpPr>
        <p:spPr>
          <a:xfrm>
            <a:off x="6485360" y="2721834"/>
            <a:ext cx="45000" cy="224400"/>
          </a:xfrm>
          <a:prstGeom prst="rect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8"/>
          <p:cNvSpPr/>
          <p:nvPr/>
        </p:nvSpPr>
        <p:spPr>
          <a:xfrm>
            <a:off x="6421203" y="2934912"/>
            <a:ext cx="173100" cy="1731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8"/>
          <p:cNvSpPr/>
          <p:nvPr/>
        </p:nvSpPr>
        <p:spPr>
          <a:xfrm>
            <a:off x="6837627" y="2721834"/>
            <a:ext cx="45000" cy="224400"/>
          </a:xfrm>
          <a:prstGeom prst="rect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8"/>
          <p:cNvSpPr/>
          <p:nvPr/>
        </p:nvSpPr>
        <p:spPr>
          <a:xfrm>
            <a:off x="6773470" y="2934912"/>
            <a:ext cx="173100" cy="1731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8"/>
          <p:cNvSpPr/>
          <p:nvPr/>
        </p:nvSpPr>
        <p:spPr>
          <a:xfrm>
            <a:off x="7189894" y="2721834"/>
            <a:ext cx="45000" cy="224400"/>
          </a:xfrm>
          <a:prstGeom prst="rect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8"/>
          <p:cNvSpPr/>
          <p:nvPr/>
        </p:nvSpPr>
        <p:spPr>
          <a:xfrm>
            <a:off x="7125737" y="2934912"/>
            <a:ext cx="173100" cy="1731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8"/>
          <p:cNvSpPr/>
          <p:nvPr/>
        </p:nvSpPr>
        <p:spPr>
          <a:xfrm>
            <a:off x="7542160" y="2721834"/>
            <a:ext cx="45000" cy="224400"/>
          </a:xfrm>
          <a:prstGeom prst="rect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8"/>
          <p:cNvSpPr/>
          <p:nvPr/>
        </p:nvSpPr>
        <p:spPr>
          <a:xfrm>
            <a:off x="7478003" y="2934912"/>
            <a:ext cx="173100" cy="1731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8"/>
          <p:cNvSpPr/>
          <p:nvPr/>
        </p:nvSpPr>
        <p:spPr>
          <a:xfrm>
            <a:off x="7894427" y="2950434"/>
            <a:ext cx="45000" cy="224400"/>
          </a:xfrm>
          <a:prstGeom prst="rect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7830270" y="2934912"/>
            <a:ext cx="173100" cy="173100"/>
          </a:xfrm>
          <a:prstGeom prst="ellipse">
            <a:avLst/>
          </a:prstGeom>
          <a:solidFill>
            <a:srgbClr val="0D13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7" name="Google Shape;33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8740" y="930050"/>
            <a:ext cx="1510200" cy="15102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338" name="Google Shape;338;p28"/>
          <p:cNvCxnSpPr>
            <a:stCxn id="290" idx="2"/>
            <a:endCxn id="312" idx="2"/>
          </p:cNvCxnSpPr>
          <p:nvPr/>
        </p:nvCxnSpPr>
        <p:spPr>
          <a:xfrm rot="-5400000" flipH="1">
            <a:off x="4576630" y="2841541"/>
            <a:ext cx="600" cy="2462400"/>
          </a:xfrm>
          <a:prstGeom prst="curvedConnector3">
            <a:avLst>
              <a:gd name="adj1" fmla="val 136209888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39" name="Google Shape;339;p28"/>
          <p:cNvSpPr txBox="1">
            <a:spLocks noGrp="1"/>
          </p:cNvSpPr>
          <p:nvPr>
            <p:ph type="subTitle" idx="4294967295"/>
          </p:nvPr>
        </p:nvSpPr>
        <p:spPr>
          <a:xfrm>
            <a:off x="4010830" y="4471937"/>
            <a:ext cx="1145400" cy="2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 b="1">
                <a:solidFill>
                  <a:srgbClr val="0D134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Toepassing</a:t>
            </a:r>
            <a:endParaRPr sz="1200" b="1">
              <a:solidFill>
                <a:srgbClr val="0D134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0" name="Google Shape;340;p28"/>
          <p:cNvSpPr txBox="1">
            <a:spLocks noGrp="1"/>
          </p:cNvSpPr>
          <p:nvPr>
            <p:ph type="subTitle" idx="4294967295"/>
          </p:nvPr>
        </p:nvSpPr>
        <p:spPr>
          <a:xfrm>
            <a:off x="4010830" y="1821672"/>
            <a:ext cx="1145400" cy="2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 b="1">
                <a:solidFill>
                  <a:srgbClr val="0D134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</a:t>
            </a:r>
            <a:endParaRPr sz="1200" b="1">
              <a:solidFill>
                <a:srgbClr val="0D134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41" name="Google Shape;341;p28"/>
          <p:cNvCxnSpPr/>
          <p:nvPr/>
        </p:nvCxnSpPr>
        <p:spPr>
          <a:xfrm rot="-5400000">
            <a:off x="4576630" y="1354150"/>
            <a:ext cx="600" cy="2462400"/>
          </a:xfrm>
          <a:prstGeom prst="curvedConnector3">
            <a:avLst>
              <a:gd name="adj1" fmla="val 162975003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29"/>
          <p:cNvPicPr preferRelativeResize="0"/>
          <p:nvPr/>
        </p:nvPicPr>
        <p:blipFill rotWithShape="1">
          <a:blip r:embed="rId3">
            <a:alphaModFix/>
          </a:blip>
          <a:srcRect t="17227" b="777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9"/>
          <p:cNvSpPr/>
          <p:nvPr/>
        </p:nvSpPr>
        <p:spPr>
          <a:xfrm rot="5400000">
            <a:off x="3291150" y="-728200"/>
            <a:ext cx="2561700" cy="9182100"/>
          </a:xfrm>
          <a:prstGeom prst="rect">
            <a:avLst/>
          </a:prstGeom>
          <a:gradFill>
            <a:gsLst>
              <a:gs pos="0">
                <a:srgbClr val="FFFFFF">
                  <a:alpha val="0"/>
                  <a:alpha val="41340"/>
                </a:srgbClr>
              </a:gs>
              <a:gs pos="100000">
                <a:srgbClr val="102107">
                  <a:alpha val="413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9"/>
          <p:cNvSpPr txBox="1"/>
          <p:nvPr/>
        </p:nvSpPr>
        <p:spPr>
          <a:xfrm>
            <a:off x="191100" y="175250"/>
            <a:ext cx="87618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Voorbeeld use case</a:t>
            </a:r>
            <a:endParaRPr sz="2500" b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49" name="Google Shape;349;p29"/>
          <p:cNvSpPr txBox="1">
            <a:spLocks noGrp="1"/>
          </p:cNvSpPr>
          <p:nvPr>
            <p:ph type="subTitle" idx="4294967295"/>
          </p:nvPr>
        </p:nvSpPr>
        <p:spPr>
          <a:xfrm>
            <a:off x="867450" y="4339125"/>
            <a:ext cx="7409100" cy="60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De SIF treedt als katalysator op om de </a:t>
            </a:r>
            <a:r>
              <a:rPr lang="en" sz="13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weerbaarheid van telers tegen klimaatverandering</a:t>
            </a:r>
            <a:r>
              <a:rPr lang="en" sz="130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 op vlak van extreme hitte, droogte en rivieroverstromingen te verhogen.</a:t>
            </a:r>
            <a:endParaRPr sz="1300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30"/>
          <p:cNvPicPr preferRelativeResize="0"/>
          <p:nvPr/>
        </p:nvPicPr>
        <p:blipFill rotWithShape="1">
          <a:blip r:embed="rId3">
            <a:alphaModFix/>
          </a:blip>
          <a:srcRect t="17227" b="777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0"/>
          <p:cNvSpPr/>
          <p:nvPr/>
        </p:nvSpPr>
        <p:spPr>
          <a:xfrm>
            <a:off x="0" y="25"/>
            <a:ext cx="9151500" cy="5143500"/>
          </a:xfrm>
          <a:prstGeom prst="rect">
            <a:avLst/>
          </a:prstGeom>
          <a:solidFill>
            <a:srgbClr val="568E62">
              <a:alpha val="85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0"/>
          <p:cNvSpPr/>
          <p:nvPr/>
        </p:nvSpPr>
        <p:spPr>
          <a:xfrm flipH="1">
            <a:off x="0" y="-100"/>
            <a:ext cx="6093300" cy="5143500"/>
          </a:xfrm>
          <a:prstGeom prst="rect">
            <a:avLst/>
          </a:prstGeom>
          <a:gradFill>
            <a:gsLst>
              <a:gs pos="0">
                <a:srgbClr val="A2C7E3">
                  <a:alpha val="0"/>
                  <a:alpha val="41340"/>
                </a:srgbClr>
              </a:gs>
              <a:gs pos="100000">
                <a:srgbClr val="34693F">
                  <a:alpha val="413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0"/>
          <p:cNvSpPr txBox="1"/>
          <p:nvPr/>
        </p:nvSpPr>
        <p:spPr>
          <a:xfrm>
            <a:off x="989925" y="3196150"/>
            <a:ext cx="2060400" cy="9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Steeds </a:t>
            </a:r>
            <a:r>
              <a:rPr lang="en" sz="11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extremer wordende weersomstandigheden</a:t>
            </a:r>
            <a:r>
              <a:rPr lang="en" sz="1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vormen een bedreiging voor teelten en de korte voedselketen </a:t>
            </a:r>
            <a:endParaRPr sz="11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8" name="Google Shape;358;p30"/>
          <p:cNvSpPr txBox="1"/>
          <p:nvPr/>
        </p:nvSpPr>
        <p:spPr>
          <a:xfrm>
            <a:off x="3549350" y="3196150"/>
            <a:ext cx="2060400" cy="9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Telers worden aangespoord privéverzekeringen te nemen door de </a:t>
            </a:r>
            <a:r>
              <a:rPr lang="en" sz="11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uitfasering van het rampenfonds  </a:t>
            </a:r>
            <a:endParaRPr sz="1100" b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9" name="Google Shape;359;p30"/>
          <p:cNvSpPr txBox="1"/>
          <p:nvPr/>
        </p:nvSpPr>
        <p:spPr>
          <a:xfrm>
            <a:off x="6108775" y="3196150"/>
            <a:ext cx="2060400" cy="9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Gebrekkige terugbetaling bij </a:t>
            </a:r>
            <a:r>
              <a:rPr lang="en" sz="11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ontbreken fijnmazige details</a:t>
            </a:r>
            <a:r>
              <a:rPr lang="en" sz="1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over de hevigheid, timing en locaties van weerbeelden</a:t>
            </a:r>
            <a:endParaRPr sz="11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60" name="Google Shape;36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9937" y="1530300"/>
            <a:ext cx="2060278" cy="1545201"/>
          </a:xfrm>
          <a:prstGeom prst="rect">
            <a:avLst/>
          </a:prstGeom>
          <a:noFill/>
          <a:ln w="19050" cap="flat" cmpd="sng">
            <a:solidFill>
              <a:srgbClr val="34693F"/>
            </a:solidFill>
            <a:prstDash val="solid"/>
            <a:round/>
            <a:headEnd type="none" w="sm" len="sm"/>
            <a:tailEnd type="none" w="sm" len="sm"/>
          </a:ln>
          <a:effectLst>
            <a:outerShdw blurRad="328613" algn="bl" rotWithShape="0">
              <a:srgbClr val="34693F">
                <a:alpha val="50000"/>
              </a:srgbClr>
            </a:outerShdw>
          </a:effectLst>
        </p:spPr>
      </p:pic>
      <p:pic>
        <p:nvPicPr>
          <p:cNvPr id="361" name="Google Shape;36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9350" y="1530162"/>
            <a:ext cx="2060300" cy="1547429"/>
          </a:xfrm>
          <a:prstGeom prst="rect">
            <a:avLst/>
          </a:prstGeom>
          <a:noFill/>
          <a:ln w="19050" cap="flat" cmpd="sng">
            <a:solidFill>
              <a:srgbClr val="34693F"/>
            </a:solidFill>
            <a:prstDash val="solid"/>
            <a:round/>
            <a:headEnd type="none" w="sm" len="sm"/>
            <a:tailEnd type="none" w="sm" len="sm"/>
          </a:ln>
          <a:effectLst>
            <a:outerShdw blurRad="328613" algn="bl" rotWithShape="0">
              <a:srgbClr val="34693F">
                <a:alpha val="50000"/>
              </a:srgbClr>
            </a:outerShdw>
          </a:effectLst>
        </p:spPr>
      </p:pic>
      <p:pic>
        <p:nvPicPr>
          <p:cNvPr id="362" name="Google Shape;362;p30"/>
          <p:cNvPicPr preferRelativeResize="0"/>
          <p:nvPr/>
        </p:nvPicPr>
        <p:blipFill rotWithShape="1">
          <a:blip r:embed="rId6">
            <a:alphaModFix/>
          </a:blip>
          <a:srcRect l="1121" t="5467" r="10546" b="5334"/>
          <a:stretch/>
        </p:blipFill>
        <p:spPr>
          <a:xfrm>
            <a:off x="6108775" y="1529175"/>
            <a:ext cx="2060301" cy="1547450"/>
          </a:xfrm>
          <a:prstGeom prst="rect">
            <a:avLst/>
          </a:prstGeom>
          <a:noFill/>
          <a:ln w="19050" cap="flat" cmpd="sng">
            <a:solidFill>
              <a:srgbClr val="34693F"/>
            </a:solidFill>
            <a:prstDash val="solid"/>
            <a:round/>
            <a:headEnd type="none" w="sm" len="sm"/>
            <a:tailEnd type="none" w="sm" len="sm"/>
          </a:ln>
          <a:effectLst>
            <a:outerShdw blurRad="328613" algn="bl" rotWithShape="0">
              <a:srgbClr val="34693F">
                <a:alpha val="50000"/>
              </a:srgbClr>
            </a:outerShdw>
          </a:effectLst>
        </p:spPr>
      </p:pic>
      <p:sp>
        <p:nvSpPr>
          <p:cNvPr id="363" name="Google Shape;363;p30"/>
          <p:cNvSpPr txBox="1"/>
          <p:nvPr/>
        </p:nvSpPr>
        <p:spPr>
          <a:xfrm>
            <a:off x="0" y="175250"/>
            <a:ext cx="91440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De probleemstelling</a:t>
            </a:r>
            <a:endParaRPr sz="2500" b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31"/>
          <p:cNvPicPr preferRelativeResize="0"/>
          <p:nvPr/>
        </p:nvPicPr>
        <p:blipFill rotWithShape="1">
          <a:blip r:embed="rId3">
            <a:alphaModFix/>
          </a:blip>
          <a:srcRect t="17227" b="777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1"/>
          <p:cNvSpPr/>
          <p:nvPr/>
        </p:nvSpPr>
        <p:spPr>
          <a:xfrm>
            <a:off x="0" y="25"/>
            <a:ext cx="9151500" cy="5143500"/>
          </a:xfrm>
          <a:prstGeom prst="rect">
            <a:avLst/>
          </a:prstGeom>
          <a:solidFill>
            <a:srgbClr val="76AAD1">
              <a:alpha val="86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31"/>
          <p:cNvSpPr/>
          <p:nvPr/>
        </p:nvSpPr>
        <p:spPr>
          <a:xfrm flipH="1">
            <a:off x="0" y="-100"/>
            <a:ext cx="6093300" cy="5143500"/>
          </a:xfrm>
          <a:prstGeom prst="rect">
            <a:avLst/>
          </a:prstGeom>
          <a:gradFill>
            <a:gsLst>
              <a:gs pos="0">
                <a:srgbClr val="A2C7E3">
                  <a:alpha val="0"/>
                  <a:alpha val="41340"/>
                </a:srgbClr>
              </a:gs>
              <a:gs pos="100000">
                <a:srgbClr val="598EB6">
                  <a:alpha val="413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1"/>
          <p:cNvSpPr txBox="1"/>
          <p:nvPr/>
        </p:nvSpPr>
        <p:spPr>
          <a:xfrm>
            <a:off x="989925" y="3196150"/>
            <a:ext cx="2060400" cy="9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Het Hombeeks plateau vormt een </a:t>
            </a:r>
            <a:r>
              <a:rPr lang="en" sz="11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testomgeving</a:t>
            </a:r>
            <a:r>
              <a:rPr lang="en" sz="1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waarmee we fijnmazige weersdata kunnen genereren</a:t>
            </a:r>
            <a:endParaRPr sz="11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2" name="Google Shape;372;p31"/>
          <p:cNvSpPr txBox="1"/>
          <p:nvPr/>
        </p:nvSpPr>
        <p:spPr>
          <a:xfrm>
            <a:off x="3549350" y="3196150"/>
            <a:ext cx="2060400" cy="9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We verzamelen data waarmee </a:t>
            </a:r>
            <a:r>
              <a:rPr lang="en" sz="11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verzekeraars verbeterde diensten</a:t>
            </a:r>
            <a:r>
              <a:rPr lang="en" sz="1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kunnen verlenen en telers acties kunnen ondernemen om teelten te beschermen</a:t>
            </a:r>
            <a:endParaRPr sz="11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1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100" b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3" name="Google Shape;373;p31"/>
          <p:cNvSpPr txBox="1"/>
          <p:nvPr/>
        </p:nvSpPr>
        <p:spPr>
          <a:xfrm>
            <a:off x="6108775" y="3196150"/>
            <a:ext cx="2060400" cy="9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De beschikbare databronnen kunnen breed ingezet worden voor de creatie van </a:t>
            </a:r>
            <a:r>
              <a:rPr lang="en" sz="11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innovatieve oplossingen en business modellen</a:t>
            </a:r>
            <a:endParaRPr sz="1100" b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1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74" name="Google Shape;374;p31"/>
          <p:cNvPicPr preferRelativeResize="0"/>
          <p:nvPr/>
        </p:nvPicPr>
        <p:blipFill rotWithShape="1">
          <a:blip r:embed="rId4">
            <a:alphaModFix/>
          </a:blip>
          <a:srcRect t="5775" b="35649"/>
          <a:stretch/>
        </p:blipFill>
        <p:spPr>
          <a:xfrm>
            <a:off x="986075" y="1526338"/>
            <a:ext cx="2060300" cy="1545200"/>
          </a:xfrm>
          <a:prstGeom prst="rect">
            <a:avLst/>
          </a:prstGeom>
          <a:noFill/>
          <a:ln w="19050" cap="flat" cmpd="sng">
            <a:solidFill>
              <a:srgbClr val="598EB6"/>
            </a:solidFill>
            <a:prstDash val="solid"/>
            <a:round/>
            <a:headEnd type="none" w="sm" len="sm"/>
            <a:tailEnd type="none" w="sm" len="sm"/>
          </a:ln>
          <a:effectLst>
            <a:outerShdw blurRad="342900" algn="bl" rotWithShape="0">
              <a:srgbClr val="3B6C91">
                <a:alpha val="50000"/>
              </a:srgbClr>
            </a:outerShdw>
          </a:effectLst>
        </p:spPr>
      </p:pic>
      <p:pic>
        <p:nvPicPr>
          <p:cNvPr id="375" name="Google Shape;375;p31"/>
          <p:cNvPicPr preferRelativeResize="0"/>
          <p:nvPr/>
        </p:nvPicPr>
        <p:blipFill rotWithShape="1">
          <a:blip r:embed="rId5">
            <a:alphaModFix/>
          </a:blip>
          <a:srcRect l="-37" t="2190" r="6892"/>
          <a:stretch/>
        </p:blipFill>
        <p:spPr>
          <a:xfrm>
            <a:off x="3545500" y="1536213"/>
            <a:ext cx="2060399" cy="1545200"/>
          </a:xfrm>
          <a:prstGeom prst="rect">
            <a:avLst/>
          </a:prstGeom>
          <a:noFill/>
          <a:ln w="19050" cap="flat" cmpd="sng">
            <a:solidFill>
              <a:srgbClr val="598EB6"/>
            </a:solidFill>
            <a:prstDash val="solid"/>
            <a:round/>
            <a:headEnd type="none" w="sm" len="sm"/>
            <a:tailEnd type="none" w="sm" len="sm"/>
          </a:ln>
          <a:effectLst>
            <a:outerShdw blurRad="342900" algn="bl" rotWithShape="0">
              <a:srgbClr val="3B6C91">
                <a:alpha val="50000"/>
              </a:srgbClr>
            </a:outerShdw>
          </a:effectLst>
        </p:spPr>
      </p:pic>
      <p:pic>
        <p:nvPicPr>
          <p:cNvPr id="376" name="Google Shape;376;p31"/>
          <p:cNvPicPr preferRelativeResize="0"/>
          <p:nvPr/>
        </p:nvPicPr>
        <p:blipFill rotWithShape="1">
          <a:blip r:embed="rId6">
            <a:alphaModFix/>
          </a:blip>
          <a:srcRect l="12308" r="12683"/>
          <a:stretch/>
        </p:blipFill>
        <p:spPr>
          <a:xfrm>
            <a:off x="6105025" y="1536213"/>
            <a:ext cx="2060401" cy="1545201"/>
          </a:xfrm>
          <a:prstGeom prst="rect">
            <a:avLst/>
          </a:prstGeom>
          <a:noFill/>
          <a:ln w="19050" cap="flat" cmpd="sng">
            <a:solidFill>
              <a:srgbClr val="598EB6"/>
            </a:solidFill>
            <a:prstDash val="solid"/>
            <a:round/>
            <a:headEnd type="none" w="sm" len="sm"/>
            <a:tailEnd type="none" w="sm" len="sm"/>
          </a:ln>
          <a:effectLst>
            <a:outerShdw blurRad="342900" algn="bl" rotWithShape="0">
              <a:srgbClr val="3B6C91">
                <a:alpha val="50000"/>
              </a:srgbClr>
            </a:outerShdw>
          </a:effectLst>
        </p:spPr>
      </p:pic>
      <p:sp>
        <p:nvSpPr>
          <p:cNvPr id="377" name="Google Shape;377;p31"/>
          <p:cNvSpPr txBox="1"/>
          <p:nvPr/>
        </p:nvSpPr>
        <p:spPr>
          <a:xfrm>
            <a:off x="0" y="175250"/>
            <a:ext cx="91440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Het oplossingsgebied</a:t>
            </a:r>
            <a:endParaRPr sz="2500" b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7E3">
            <a:alpha val="42350"/>
          </a:srgbClr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2"/>
          <p:cNvSpPr/>
          <p:nvPr/>
        </p:nvSpPr>
        <p:spPr>
          <a:xfrm flipH="1">
            <a:off x="0" y="-100"/>
            <a:ext cx="6093300" cy="5143500"/>
          </a:xfrm>
          <a:prstGeom prst="rect">
            <a:avLst/>
          </a:prstGeom>
          <a:gradFill>
            <a:gsLst>
              <a:gs pos="0">
                <a:srgbClr val="A2C7E3">
                  <a:alpha val="0"/>
                  <a:alpha val="41340"/>
                </a:srgbClr>
              </a:gs>
              <a:gs pos="100000">
                <a:srgbClr val="A2C7E3">
                  <a:alpha val="413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2"/>
          <p:cNvSpPr/>
          <p:nvPr/>
        </p:nvSpPr>
        <p:spPr>
          <a:xfrm>
            <a:off x="2666933" y="2104298"/>
            <a:ext cx="2010900" cy="20109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76AA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4" name="Google Shape;384;p32"/>
          <p:cNvPicPr preferRelativeResize="0"/>
          <p:nvPr/>
        </p:nvPicPr>
        <p:blipFill rotWithShape="1">
          <a:blip r:embed="rId3">
            <a:alphaModFix/>
          </a:blip>
          <a:srcRect l="10128"/>
          <a:stretch/>
        </p:blipFill>
        <p:spPr>
          <a:xfrm>
            <a:off x="2794550" y="2719547"/>
            <a:ext cx="1342350" cy="78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2"/>
          <p:cNvSpPr txBox="1"/>
          <p:nvPr/>
        </p:nvSpPr>
        <p:spPr>
          <a:xfrm>
            <a:off x="0" y="175250"/>
            <a:ext cx="91440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De Quadruple Helix voor</a:t>
            </a:r>
            <a:br>
              <a:rPr lang="en" sz="25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25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de brede weersverzekering</a:t>
            </a:r>
            <a:endParaRPr sz="25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6" name="Google Shape;386;p32"/>
          <p:cNvSpPr/>
          <p:nvPr/>
        </p:nvSpPr>
        <p:spPr>
          <a:xfrm>
            <a:off x="4466167" y="2104298"/>
            <a:ext cx="2010900" cy="2010900"/>
          </a:xfrm>
          <a:prstGeom prst="ellipse">
            <a:avLst/>
          </a:prstGeom>
          <a:solidFill>
            <a:srgbClr val="FFFFFF">
              <a:alpha val="89880"/>
            </a:srgbClr>
          </a:solidFill>
          <a:ln w="9525" cap="flat" cmpd="sng">
            <a:solidFill>
              <a:srgbClr val="76AA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7" name="Google Shape;38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7375" y="2762048"/>
            <a:ext cx="799400" cy="6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2"/>
          <p:cNvSpPr/>
          <p:nvPr/>
        </p:nvSpPr>
        <p:spPr>
          <a:xfrm>
            <a:off x="3566550" y="1218750"/>
            <a:ext cx="2010900" cy="2010900"/>
          </a:xfrm>
          <a:prstGeom prst="ellipse">
            <a:avLst/>
          </a:prstGeom>
          <a:solidFill>
            <a:srgbClr val="FFFFFF">
              <a:alpha val="89880"/>
            </a:srgbClr>
          </a:solidFill>
          <a:ln w="9525" cap="flat" cmpd="sng">
            <a:solidFill>
              <a:srgbClr val="76AA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9" name="Google Shape;389;p32"/>
          <p:cNvPicPr preferRelativeResize="0"/>
          <p:nvPr/>
        </p:nvPicPr>
        <p:blipFill rotWithShape="1">
          <a:blip r:embed="rId5">
            <a:alphaModFix/>
          </a:blip>
          <a:srcRect t="21779" b="6247"/>
          <a:stretch/>
        </p:blipFill>
        <p:spPr>
          <a:xfrm>
            <a:off x="4064975" y="1464750"/>
            <a:ext cx="1014050" cy="7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2"/>
          <p:cNvPicPr preferRelativeResize="0"/>
          <p:nvPr/>
        </p:nvPicPr>
        <p:blipFill rotWithShape="1">
          <a:blip r:embed="rId6">
            <a:alphaModFix/>
          </a:blip>
          <a:srcRect l="32817" r="154"/>
          <a:stretch/>
        </p:blipFill>
        <p:spPr>
          <a:xfrm>
            <a:off x="3566550" y="2994651"/>
            <a:ext cx="2010900" cy="2001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1" name="Google Shape;391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70176" y="2233713"/>
            <a:ext cx="1342350" cy="565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33"/>
          <p:cNvPicPr preferRelativeResize="0"/>
          <p:nvPr/>
        </p:nvPicPr>
        <p:blipFill rotWithShape="1">
          <a:blip r:embed="rId3">
            <a:alphaModFix/>
          </a:blip>
          <a:srcRect t="7002" b="8730"/>
          <a:stretch/>
        </p:blipFill>
        <p:spPr>
          <a:xfrm>
            <a:off x="0" y="0"/>
            <a:ext cx="914399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3"/>
          <p:cNvSpPr/>
          <p:nvPr/>
        </p:nvSpPr>
        <p:spPr>
          <a:xfrm rot="5400000">
            <a:off x="4123950" y="104450"/>
            <a:ext cx="896100" cy="9182100"/>
          </a:xfrm>
          <a:prstGeom prst="rect">
            <a:avLst/>
          </a:prstGeom>
          <a:gradFill>
            <a:gsLst>
              <a:gs pos="0">
                <a:srgbClr val="FFFFFF">
                  <a:alpha val="0"/>
                  <a:alpha val="41340"/>
                </a:srgbClr>
              </a:gs>
              <a:gs pos="100000">
                <a:srgbClr val="102107">
                  <a:alpha val="413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3"/>
          <p:cNvSpPr txBox="1"/>
          <p:nvPr/>
        </p:nvSpPr>
        <p:spPr>
          <a:xfrm>
            <a:off x="914100" y="4266025"/>
            <a:ext cx="73158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Een succesvol pilootproject zal een transparante en betaalbare brede weersverzekering mogelijk maken voor alle telers als alternatief voor het Rampenfonds </a:t>
            </a:r>
            <a:endParaRPr sz="1300" b="1" i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99" name="Google Shape;399;p33"/>
          <p:cNvSpPr txBox="1"/>
          <p:nvPr/>
        </p:nvSpPr>
        <p:spPr>
          <a:xfrm>
            <a:off x="0" y="175250"/>
            <a:ext cx="91440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De toekomst voor Vlaamse telers.</a:t>
            </a:r>
            <a:endParaRPr sz="25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34"/>
          <p:cNvPicPr preferRelativeResize="0"/>
          <p:nvPr/>
        </p:nvPicPr>
        <p:blipFill rotWithShape="1">
          <a:blip r:embed="rId3">
            <a:alphaModFix/>
          </a:blip>
          <a:srcRect b="3437"/>
          <a:stretch/>
        </p:blipFill>
        <p:spPr>
          <a:xfrm>
            <a:off x="0" y="-100"/>
            <a:ext cx="91821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4"/>
          <p:cNvSpPr/>
          <p:nvPr/>
        </p:nvSpPr>
        <p:spPr>
          <a:xfrm rot="5400000">
            <a:off x="3839100" y="-180475"/>
            <a:ext cx="1465800" cy="9182100"/>
          </a:xfrm>
          <a:prstGeom prst="rect">
            <a:avLst/>
          </a:prstGeom>
          <a:gradFill>
            <a:gsLst>
              <a:gs pos="0">
                <a:srgbClr val="FFFFFF">
                  <a:alpha val="0"/>
                  <a:alpha val="41340"/>
                </a:srgbClr>
              </a:gs>
              <a:gs pos="100000">
                <a:srgbClr val="102107">
                  <a:alpha val="413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34"/>
          <p:cNvSpPr/>
          <p:nvPr/>
        </p:nvSpPr>
        <p:spPr>
          <a:xfrm>
            <a:off x="3126900" y="-100"/>
            <a:ext cx="6093300" cy="5143500"/>
          </a:xfrm>
          <a:prstGeom prst="rect">
            <a:avLst/>
          </a:prstGeom>
          <a:gradFill>
            <a:gsLst>
              <a:gs pos="0">
                <a:srgbClr val="FFFFFF">
                  <a:alpha val="0"/>
                  <a:alpha val="41340"/>
                </a:srgbClr>
              </a:gs>
              <a:gs pos="100000">
                <a:srgbClr val="102107">
                  <a:alpha val="413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34"/>
          <p:cNvSpPr txBox="1"/>
          <p:nvPr/>
        </p:nvSpPr>
        <p:spPr>
          <a:xfrm>
            <a:off x="1368750" y="4266025"/>
            <a:ext cx="64065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Kunnen we de fijnmazige weerdata waarmee brede weersverzekeringen worden ondersteund inzetten voor schadebeperking bij stormweer?</a:t>
            </a:r>
            <a:endParaRPr sz="1300" b="1" i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8" name="Google Shape;408;p34"/>
          <p:cNvSpPr txBox="1"/>
          <p:nvPr/>
        </p:nvSpPr>
        <p:spPr>
          <a:xfrm>
            <a:off x="0" y="175250"/>
            <a:ext cx="91440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De toekomst voor de maatschappij</a:t>
            </a:r>
            <a:endParaRPr sz="2500" b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09" name="Google Shape;40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1675" y="1509900"/>
            <a:ext cx="2640401" cy="363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7E3">
            <a:alpha val="42350"/>
          </a:srgbClr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/>
          <p:nvPr/>
        </p:nvSpPr>
        <p:spPr>
          <a:xfrm>
            <a:off x="3050700" y="-100"/>
            <a:ext cx="6093300" cy="5143500"/>
          </a:xfrm>
          <a:prstGeom prst="rect">
            <a:avLst/>
          </a:prstGeom>
          <a:gradFill>
            <a:gsLst>
              <a:gs pos="0">
                <a:srgbClr val="A2C7E3">
                  <a:alpha val="0"/>
                  <a:alpha val="41340"/>
                </a:srgbClr>
              </a:gs>
              <a:gs pos="100000">
                <a:srgbClr val="A2C7E3">
                  <a:alpha val="413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7"/>
          <p:cNvSpPr txBox="1"/>
          <p:nvPr/>
        </p:nvSpPr>
        <p:spPr>
          <a:xfrm>
            <a:off x="5973326" y="1197911"/>
            <a:ext cx="29865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Mieke Van Cauwenberghe</a:t>
            </a:r>
            <a:endParaRPr sz="12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D1348"/>
                </a:solidFill>
                <a:latin typeface="Inter Light"/>
                <a:ea typeface="Inter Light"/>
                <a:cs typeface="Inter Light"/>
                <a:sym typeface="Inter Light"/>
              </a:rPr>
              <a:t>Program Manager Smart City &amp; Innovation </a:t>
            </a:r>
            <a:endParaRPr sz="1200">
              <a:solidFill>
                <a:srgbClr val="0D1348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D1348"/>
                </a:solidFill>
                <a:latin typeface="Inter Light"/>
                <a:ea typeface="Inter Light"/>
                <a:cs typeface="Inter Light"/>
                <a:sym typeface="Inter Light"/>
              </a:rPr>
              <a:t>Stad Mechelen</a:t>
            </a:r>
            <a:endParaRPr sz="1200">
              <a:solidFill>
                <a:srgbClr val="0D1348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82" name="Google Shape;82;p17"/>
          <p:cNvSpPr txBox="1"/>
          <p:nvPr/>
        </p:nvSpPr>
        <p:spPr>
          <a:xfrm>
            <a:off x="1773872" y="2640937"/>
            <a:ext cx="29865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Jan Vanalphen</a:t>
            </a:r>
            <a:endParaRPr sz="12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D1348"/>
                </a:solidFill>
                <a:latin typeface="Inter Light"/>
                <a:ea typeface="Inter Light"/>
                <a:cs typeface="Inter Light"/>
                <a:sym typeface="Inter Light"/>
              </a:rPr>
              <a:t>Innovation Manager</a:t>
            </a:r>
            <a:br>
              <a:rPr lang="en" sz="1200">
                <a:solidFill>
                  <a:srgbClr val="0D1348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1200">
                <a:solidFill>
                  <a:srgbClr val="0D1348"/>
                </a:solidFill>
                <a:latin typeface="Inter Light"/>
                <a:ea typeface="Inter Light"/>
                <a:cs typeface="Inter Light"/>
                <a:sym typeface="Inter Light"/>
              </a:rPr>
              <a:t>Cronos</a:t>
            </a:r>
            <a:endParaRPr sz="1200">
              <a:solidFill>
                <a:srgbClr val="0D1348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t="11671" b="21710"/>
          <a:stretch/>
        </p:blipFill>
        <p:spPr>
          <a:xfrm>
            <a:off x="4142936" y="830700"/>
            <a:ext cx="1732800" cy="1735200"/>
          </a:xfrm>
          <a:prstGeom prst="ellipse">
            <a:avLst/>
          </a:prstGeom>
          <a:noFill/>
          <a:ln w="28575" cap="flat" cmpd="sng">
            <a:solidFill>
              <a:srgbClr val="A2C7E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9100" y="2274892"/>
            <a:ext cx="1732905" cy="173290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/>
          <p:nvPr/>
        </p:nvSpPr>
        <p:spPr>
          <a:xfrm>
            <a:off x="4839152" y="2274937"/>
            <a:ext cx="1732800" cy="1732800"/>
          </a:xfrm>
          <a:prstGeom prst="ellipse">
            <a:avLst/>
          </a:prstGeom>
          <a:noFill/>
          <a:ln w="28575" cap="flat" cmpd="sng">
            <a:solidFill>
              <a:srgbClr val="A2C7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6246" y="4394165"/>
            <a:ext cx="994281" cy="66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1820" y="4596358"/>
            <a:ext cx="862013" cy="29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77826" y="4651701"/>
            <a:ext cx="978427" cy="2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45025" y="4618475"/>
            <a:ext cx="1026925" cy="2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8475" y="499100"/>
            <a:ext cx="2065849" cy="1390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7E3">
            <a:alpha val="42350"/>
          </a:srgbClr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5"/>
          <p:cNvSpPr/>
          <p:nvPr/>
        </p:nvSpPr>
        <p:spPr>
          <a:xfrm flipH="1">
            <a:off x="0" y="-100"/>
            <a:ext cx="6093300" cy="5143500"/>
          </a:xfrm>
          <a:prstGeom prst="rect">
            <a:avLst/>
          </a:prstGeom>
          <a:gradFill>
            <a:gsLst>
              <a:gs pos="0">
                <a:srgbClr val="A2C7E3">
                  <a:alpha val="0"/>
                  <a:alpha val="41340"/>
                </a:srgbClr>
              </a:gs>
              <a:gs pos="100000">
                <a:srgbClr val="A2C7E3">
                  <a:alpha val="413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5"/>
          <p:cNvSpPr/>
          <p:nvPr/>
        </p:nvSpPr>
        <p:spPr>
          <a:xfrm>
            <a:off x="1029200" y="1217375"/>
            <a:ext cx="4955700" cy="25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6" name="Google Shape;41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300" y="916485"/>
            <a:ext cx="6829799" cy="4097889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5"/>
          <p:cNvSpPr txBox="1"/>
          <p:nvPr/>
        </p:nvSpPr>
        <p:spPr>
          <a:xfrm>
            <a:off x="0" y="175250"/>
            <a:ext cx="91440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Ontdek wat we samen kunnen doen.</a:t>
            </a:r>
            <a:endParaRPr sz="25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18" name="Google Shape;418;p35"/>
          <p:cNvPicPr preferRelativeResize="0"/>
          <p:nvPr/>
        </p:nvPicPr>
        <p:blipFill rotWithShape="1">
          <a:blip r:embed="rId4">
            <a:alphaModFix/>
          </a:blip>
          <a:srcRect t="-1027" b="53017"/>
          <a:stretch/>
        </p:blipFill>
        <p:spPr>
          <a:xfrm>
            <a:off x="1029203" y="1277714"/>
            <a:ext cx="4955759" cy="3101998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5"/>
          <p:cNvSpPr/>
          <p:nvPr/>
        </p:nvSpPr>
        <p:spPr>
          <a:xfrm>
            <a:off x="3531450" y="1288875"/>
            <a:ext cx="3668400" cy="2800575"/>
          </a:xfrm>
          <a:custGeom>
            <a:avLst/>
            <a:gdLst/>
            <a:ahLst/>
            <a:cxnLst/>
            <a:rect l="l" t="t" r="r" b="b"/>
            <a:pathLst>
              <a:path w="146736" h="112023" extrusionOk="0">
                <a:moveTo>
                  <a:pt x="140804" y="0"/>
                </a:moveTo>
                <a:lnTo>
                  <a:pt x="0" y="32052"/>
                </a:lnTo>
                <a:lnTo>
                  <a:pt x="274" y="102818"/>
                </a:lnTo>
                <a:lnTo>
                  <a:pt x="146736" y="112023"/>
                </a:lnTo>
                <a:close/>
              </a:path>
            </a:pathLst>
          </a:custGeom>
          <a:gradFill>
            <a:gsLst>
              <a:gs pos="0">
                <a:srgbClr val="A2C7E3">
                  <a:alpha val="0"/>
                  <a:alpha val="85120"/>
                </a:srgbClr>
              </a:gs>
              <a:gs pos="100000">
                <a:srgbClr val="34693F">
                  <a:alpha val="36862"/>
                  <a:alpha val="85120"/>
                </a:srgbClr>
              </a:gs>
            </a:gsLst>
            <a:lin ang="0" scaled="0"/>
          </a:gradFill>
          <a:ln>
            <a:noFill/>
          </a:ln>
        </p:spPr>
      </p:sp>
      <p:sp>
        <p:nvSpPr>
          <p:cNvPr id="420" name="Google Shape;420;p35"/>
          <p:cNvSpPr/>
          <p:nvPr/>
        </p:nvSpPr>
        <p:spPr>
          <a:xfrm>
            <a:off x="5833725" y="1269463"/>
            <a:ext cx="2813700" cy="2813700"/>
          </a:xfrm>
          <a:prstGeom prst="ellipse">
            <a:avLst/>
          </a:prstGeom>
          <a:solidFill>
            <a:srgbClr val="3469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21" name="Google Shape;421;p35"/>
          <p:cNvSpPr txBox="1"/>
          <p:nvPr/>
        </p:nvSpPr>
        <p:spPr>
          <a:xfrm rot="-367714">
            <a:off x="6052501" y="1805135"/>
            <a:ext cx="2475649" cy="1996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Bezit je sensordata</a:t>
            </a:r>
            <a:r>
              <a:rPr lang="en" sz="1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maar vind</a:t>
            </a:r>
            <a:br>
              <a:rPr lang="en" sz="1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1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je geen afzetmarkt? </a:t>
            </a:r>
            <a:endParaRPr sz="11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Wil je het volledige potentieel halen uit </a:t>
            </a:r>
            <a:r>
              <a:rPr lang="en" sz="11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een IoT-idee</a:t>
            </a:r>
            <a:r>
              <a:rPr lang="en" sz="1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? </a:t>
            </a:r>
            <a:endParaRPr sz="11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Ontdek het op </a:t>
            </a:r>
            <a:r>
              <a:rPr lang="en" sz="1100" b="1">
                <a:solidFill>
                  <a:srgbClr val="FFFFFF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.</a:t>
            </a:r>
            <a:r>
              <a:rPr lang="en" sz="1100" b="1">
                <a:solidFill>
                  <a:srgbClr val="34693F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www.smartinnovationfactory.be</a:t>
            </a:r>
            <a:endParaRPr sz="2600" b="1">
              <a:solidFill>
                <a:srgbClr val="34693F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7E3">
            <a:alpha val="42350"/>
          </a:srgbClr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36"/>
          <p:cNvPicPr preferRelativeResize="0"/>
          <p:nvPr/>
        </p:nvPicPr>
        <p:blipFill rotWithShape="1">
          <a:blip r:embed="rId3">
            <a:alphaModFix/>
          </a:blip>
          <a:srcRect t="8013" b="7718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6"/>
          <p:cNvSpPr/>
          <p:nvPr/>
        </p:nvSpPr>
        <p:spPr>
          <a:xfrm flipH="1">
            <a:off x="0" y="-100"/>
            <a:ext cx="6093300" cy="5143500"/>
          </a:xfrm>
          <a:prstGeom prst="rect">
            <a:avLst/>
          </a:prstGeom>
          <a:gradFill>
            <a:gsLst>
              <a:gs pos="0">
                <a:srgbClr val="A2C7E3">
                  <a:alpha val="0"/>
                  <a:alpha val="41340"/>
                </a:srgbClr>
              </a:gs>
              <a:gs pos="100000">
                <a:srgbClr val="0D1348">
                  <a:alpha val="413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6"/>
          <p:cNvSpPr txBox="1"/>
          <p:nvPr/>
        </p:nvSpPr>
        <p:spPr>
          <a:xfrm>
            <a:off x="536225" y="2274800"/>
            <a:ext cx="5383500" cy="17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FFFFFF"/>
                </a:solidFill>
                <a:latin typeface="Inter Thin"/>
                <a:ea typeface="Inter Thin"/>
                <a:cs typeface="Inter Thin"/>
                <a:sym typeface="Inter Thin"/>
              </a:rPr>
              <a:t>Sessie B.4. om 11:10 uur </a:t>
            </a:r>
            <a:br>
              <a:rPr lang="en" sz="2100">
                <a:solidFill>
                  <a:srgbClr val="FFFFFF"/>
                </a:solidFill>
                <a:latin typeface="Inter Thin"/>
                <a:ea typeface="Inter Thin"/>
                <a:cs typeface="Inter Thin"/>
                <a:sym typeface="Inter Thin"/>
              </a:rPr>
            </a:br>
            <a:r>
              <a:rPr lang="en" sz="21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Rivierenland, een waterslimme regio!</a:t>
            </a:r>
            <a:br>
              <a:rPr lang="en" sz="21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21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Interactieve workshop</a:t>
            </a:r>
            <a:endParaRPr sz="2100" b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29" name="Google Shape;429;p36"/>
          <p:cNvSpPr txBox="1"/>
          <p:nvPr/>
        </p:nvSpPr>
        <p:spPr>
          <a:xfrm>
            <a:off x="0" y="175250"/>
            <a:ext cx="91440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Welke uitdaging wil jij oplossen?</a:t>
            </a:r>
            <a:endParaRPr sz="2500" b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3EF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37"/>
          <p:cNvPicPr preferRelativeResize="0"/>
          <p:nvPr/>
        </p:nvPicPr>
        <p:blipFill rotWithShape="1">
          <a:blip r:embed="rId3">
            <a:alphaModFix/>
          </a:blip>
          <a:srcRect t="9655" b="5941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37"/>
          <p:cNvSpPr/>
          <p:nvPr/>
        </p:nvSpPr>
        <p:spPr>
          <a:xfrm flipH="1">
            <a:off x="0" y="-100"/>
            <a:ext cx="6093300" cy="5143500"/>
          </a:xfrm>
          <a:prstGeom prst="rect">
            <a:avLst/>
          </a:prstGeom>
          <a:gradFill>
            <a:gsLst>
              <a:gs pos="0">
                <a:srgbClr val="FFFFFF">
                  <a:alpha val="0"/>
                  <a:alpha val="41340"/>
                </a:srgbClr>
              </a:gs>
              <a:gs pos="100000">
                <a:srgbClr val="102107">
                  <a:alpha val="413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7"/>
          <p:cNvSpPr txBox="1"/>
          <p:nvPr/>
        </p:nvSpPr>
        <p:spPr>
          <a:xfrm>
            <a:off x="642925" y="2443450"/>
            <a:ext cx="41691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4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Tot straks!</a:t>
            </a:r>
            <a:endParaRPr sz="18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37" name="Google Shape;43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925" y="327395"/>
            <a:ext cx="1218425" cy="820127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7"/>
          <p:cNvSpPr txBox="1"/>
          <p:nvPr/>
        </p:nvSpPr>
        <p:spPr>
          <a:xfrm>
            <a:off x="634175" y="4013000"/>
            <a:ext cx="3204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.</a:t>
            </a:r>
            <a:r>
              <a:rPr lang="en" b="1">
                <a:solidFill>
                  <a:srgbClr val="0D1348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www.smartinnovationfactory.be</a:t>
            </a:r>
            <a:r>
              <a:rPr lang="en" b="1">
                <a:solidFill>
                  <a:srgbClr val="FFFFFF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rPr>
              <a:t>.</a:t>
            </a:r>
            <a:endParaRPr sz="1700">
              <a:solidFill>
                <a:srgbClr val="0D1348"/>
              </a:solidFill>
              <a:highlight>
                <a:srgbClr val="FFFFFF"/>
              </a:highlight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 rotWithShape="1">
          <a:blip r:embed="rId3">
            <a:alphaModFix/>
          </a:blip>
          <a:srcRect t="4508" b="11224"/>
          <a:stretch/>
        </p:blipFill>
        <p:spPr>
          <a:xfrm>
            <a:off x="0" y="0"/>
            <a:ext cx="914399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191100" y="175250"/>
            <a:ext cx="87618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Maatschappelijke uitdagingen</a:t>
            </a:r>
            <a:endParaRPr sz="25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worden steeds complexer …</a:t>
            </a:r>
            <a:endParaRPr sz="25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7" name="Google Shape;97;p18"/>
          <p:cNvSpPr/>
          <p:nvPr/>
        </p:nvSpPr>
        <p:spPr>
          <a:xfrm rot="5400000">
            <a:off x="3803550" y="-216000"/>
            <a:ext cx="1536900" cy="9182100"/>
          </a:xfrm>
          <a:prstGeom prst="rect">
            <a:avLst/>
          </a:prstGeom>
          <a:gradFill>
            <a:gsLst>
              <a:gs pos="0">
                <a:srgbClr val="FFFFFF">
                  <a:alpha val="0"/>
                  <a:alpha val="41340"/>
                </a:srgbClr>
              </a:gs>
              <a:gs pos="100000">
                <a:srgbClr val="102107">
                  <a:alpha val="413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8"/>
          <p:cNvSpPr txBox="1"/>
          <p:nvPr/>
        </p:nvSpPr>
        <p:spPr>
          <a:xfrm>
            <a:off x="1457550" y="4432225"/>
            <a:ext cx="6228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Hoge emissies en veranderend klimaat zet onze maatschappij onder druk.</a:t>
            </a:r>
            <a:endParaRPr sz="13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/>
          <p:nvPr/>
        </p:nvSpPr>
        <p:spPr>
          <a:xfrm flipH="1">
            <a:off x="6186175" y="1782525"/>
            <a:ext cx="2455500" cy="1602300"/>
          </a:xfrm>
          <a:prstGeom prst="rect">
            <a:avLst/>
          </a:prstGeom>
          <a:solidFill>
            <a:srgbClr val="87B6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9"/>
          <p:cNvSpPr/>
          <p:nvPr/>
        </p:nvSpPr>
        <p:spPr>
          <a:xfrm flipH="1">
            <a:off x="502175" y="1782525"/>
            <a:ext cx="2455500" cy="1602300"/>
          </a:xfrm>
          <a:prstGeom prst="rect">
            <a:avLst/>
          </a:prstGeom>
          <a:solidFill>
            <a:srgbClr val="568E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9"/>
          <p:cNvSpPr/>
          <p:nvPr/>
        </p:nvSpPr>
        <p:spPr>
          <a:xfrm flipH="1">
            <a:off x="3344175" y="1782525"/>
            <a:ext cx="2455500" cy="1602300"/>
          </a:xfrm>
          <a:prstGeom prst="rect">
            <a:avLst/>
          </a:prstGeom>
          <a:solidFill>
            <a:srgbClr val="A2C7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9"/>
          <p:cNvSpPr txBox="1"/>
          <p:nvPr/>
        </p:nvSpPr>
        <p:spPr>
          <a:xfrm>
            <a:off x="191100" y="175250"/>
            <a:ext cx="87618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Lokale overheden zoeken</a:t>
            </a:r>
            <a:br>
              <a:rPr lang="en" sz="25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25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innovatieve oplossingen.</a:t>
            </a:r>
            <a:endParaRPr sz="25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3">
            <a:alphaModFix/>
          </a:blip>
          <a:srcRect t="2927" b="2927"/>
          <a:stretch/>
        </p:blipFill>
        <p:spPr>
          <a:xfrm>
            <a:off x="502050" y="1775925"/>
            <a:ext cx="2455624" cy="1542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4">
            <a:alphaModFix/>
          </a:blip>
          <a:srcRect t="2980" b="2990"/>
          <a:stretch/>
        </p:blipFill>
        <p:spPr>
          <a:xfrm>
            <a:off x="3345900" y="1782525"/>
            <a:ext cx="2452201" cy="153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 rotWithShape="1">
          <a:blip r:embed="rId5">
            <a:alphaModFix/>
          </a:blip>
          <a:srcRect r="16819"/>
          <a:stretch/>
        </p:blipFill>
        <p:spPr>
          <a:xfrm>
            <a:off x="6186325" y="1775925"/>
            <a:ext cx="2452200" cy="154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/>
        </p:nvSpPr>
        <p:spPr>
          <a:xfrm>
            <a:off x="514925" y="3611500"/>
            <a:ext cx="24522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Meten van </a:t>
            </a:r>
            <a:r>
              <a:rPr lang="en" sz="13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luchtkwaliteit</a:t>
            </a:r>
            <a:r>
              <a:rPr lang="en" sz="1300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 in de Mechelse regio</a:t>
            </a:r>
            <a:endParaRPr sz="1300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3345900" y="3611500"/>
            <a:ext cx="24522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Veilige fietsroutes</a:t>
            </a:r>
            <a:r>
              <a:rPr lang="en" sz="1300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 via energiezuinige en slimme straatverlichting</a:t>
            </a:r>
            <a:endParaRPr sz="1300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6186325" y="3611500"/>
            <a:ext cx="24522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Verkeerstelling</a:t>
            </a:r>
            <a:r>
              <a:rPr lang="en" sz="1300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 als essentiële basis voor betere doorstroom verkeer</a:t>
            </a:r>
            <a:endParaRPr sz="1300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C0DD">
            <a:alpha val="42460"/>
          </a:srgbClr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/>
          <p:nvPr/>
        </p:nvSpPr>
        <p:spPr>
          <a:xfrm rot="5400000">
            <a:off x="3291150" y="-728200"/>
            <a:ext cx="2561700" cy="9182100"/>
          </a:xfrm>
          <a:prstGeom prst="rect">
            <a:avLst/>
          </a:prstGeom>
          <a:gradFill>
            <a:gsLst>
              <a:gs pos="0">
                <a:srgbClr val="FFFFFF">
                  <a:alpha val="0"/>
                  <a:alpha val="41340"/>
                </a:srgbClr>
              </a:gs>
              <a:gs pos="100000">
                <a:srgbClr val="102107">
                  <a:alpha val="413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0"/>
          <p:cNvSpPr txBox="1"/>
          <p:nvPr/>
        </p:nvSpPr>
        <p:spPr>
          <a:xfrm>
            <a:off x="191100" y="175250"/>
            <a:ext cx="87618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Voor brede impact is een</a:t>
            </a:r>
            <a:br>
              <a:rPr lang="en" sz="25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25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hernieuwde samenwerking nodig.</a:t>
            </a:r>
            <a:endParaRPr sz="25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0" name="Google Shape;120;p20"/>
          <p:cNvSpPr txBox="1"/>
          <p:nvPr/>
        </p:nvSpPr>
        <p:spPr>
          <a:xfrm>
            <a:off x="238500" y="3857825"/>
            <a:ext cx="86670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- </a:t>
            </a:r>
            <a:r>
              <a:rPr lang="en" sz="13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Overheidsmiddelen</a:t>
            </a:r>
            <a:r>
              <a:rPr lang="en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zijn beperkt</a:t>
            </a:r>
            <a:br>
              <a:rPr lang="en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- Technologische oplossingen zijn </a:t>
            </a:r>
            <a:r>
              <a:rPr lang="en" sz="13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duur en risicovol</a:t>
            </a:r>
            <a:br>
              <a:rPr lang="en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- Potentieel van brede </a:t>
            </a:r>
            <a:r>
              <a:rPr lang="en" sz="13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regionale impact</a:t>
            </a:r>
            <a:r>
              <a:rPr lang="en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onderbenut</a:t>
            </a:r>
            <a:br>
              <a:rPr lang="en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- Private partners zien in overheden geen aanjagers van </a:t>
            </a:r>
            <a:r>
              <a:rPr lang="en" sz="13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data-economie</a:t>
            </a:r>
            <a:endParaRPr sz="13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7E3">
            <a:alpha val="42350"/>
          </a:srgbClr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/>
          <p:nvPr/>
        </p:nvSpPr>
        <p:spPr>
          <a:xfrm flipH="1">
            <a:off x="0" y="-100"/>
            <a:ext cx="6093300" cy="5143500"/>
          </a:xfrm>
          <a:prstGeom prst="rect">
            <a:avLst/>
          </a:prstGeom>
          <a:gradFill>
            <a:gsLst>
              <a:gs pos="0">
                <a:srgbClr val="A2C7E3">
                  <a:alpha val="0"/>
                  <a:alpha val="41340"/>
                </a:srgbClr>
              </a:gs>
              <a:gs pos="100000">
                <a:srgbClr val="A2C7E3">
                  <a:alpha val="413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1"/>
          <p:cNvSpPr/>
          <p:nvPr/>
        </p:nvSpPr>
        <p:spPr>
          <a:xfrm>
            <a:off x="712548" y="1066350"/>
            <a:ext cx="2409300" cy="2409300"/>
          </a:xfrm>
          <a:prstGeom prst="ellipse">
            <a:avLst/>
          </a:prstGeom>
          <a:solidFill>
            <a:srgbClr val="A2C7E3">
              <a:alpha val="4235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1"/>
          <p:cNvSpPr/>
          <p:nvPr/>
        </p:nvSpPr>
        <p:spPr>
          <a:xfrm>
            <a:off x="2312678" y="1066350"/>
            <a:ext cx="2409300" cy="2409300"/>
          </a:xfrm>
          <a:prstGeom prst="ellipse">
            <a:avLst/>
          </a:prstGeom>
          <a:solidFill>
            <a:srgbClr val="A2C7E3">
              <a:alpha val="4235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1"/>
          <p:cNvSpPr/>
          <p:nvPr/>
        </p:nvSpPr>
        <p:spPr>
          <a:xfrm>
            <a:off x="1512613" y="2438950"/>
            <a:ext cx="2409300" cy="2409300"/>
          </a:xfrm>
          <a:prstGeom prst="ellipse">
            <a:avLst/>
          </a:prstGeom>
          <a:solidFill>
            <a:srgbClr val="A2C7E3">
              <a:alpha val="4235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5274" y="3475650"/>
            <a:ext cx="1584005" cy="105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1276" y="1997839"/>
            <a:ext cx="1267598" cy="32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5275" y="1968026"/>
            <a:ext cx="1147466" cy="38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/>
        </p:nvSpPr>
        <p:spPr>
          <a:xfrm>
            <a:off x="191100" y="175250"/>
            <a:ext cx="87618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De Smart Innovation Factory (SIF)</a:t>
            </a:r>
            <a:endParaRPr sz="25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5843950" y="2074550"/>
            <a:ext cx="2913000" cy="17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Het SIF helpt bedrijven en organisaties bij het </a:t>
            </a:r>
            <a:r>
              <a:rPr lang="en" sz="13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identificeren en benutten van kansen</a:t>
            </a:r>
            <a:r>
              <a:rPr lang="en" sz="1300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 om maatschappelijke problemen op te lossen met </a:t>
            </a:r>
            <a:r>
              <a:rPr lang="en" sz="13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sensordata</a:t>
            </a:r>
            <a:r>
              <a:rPr lang="en" sz="1300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 - van de eerste afwegingen tot oplevering - in het Rivierenland en daarbuiten.</a:t>
            </a:r>
            <a:endParaRPr sz="1300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4" name="Google Shape;134;p21"/>
          <p:cNvSpPr/>
          <p:nvPr/>
        </p:nvSpPr>
        <p:spPr>
          <a:xfrm>
            <a:off x="2143525" y="2327263"/>
            <a:ext cx="1147500" cy="1147500"/>
          </a:xfrm>
          <a:prstGeom prst="ellipse">
            <a:avLst/>
          </a:prstGeom>
          <a:solidFill>
            <a:srgbClr val="0D1348"/>
          </a:solidFill>
          <a:ln>
            <a:noFill/>
          </a:ln>
          <a:effectLst>
            <a:outerShdw blurRad="328613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Google Shape;13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4125" y="2649858"/>
            <a:ext cx="746302" cy="50232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/>
          <p:nvPr/>
        </p:nvSpPr>
        <p:spPr>
          <a:xfrm>
            <a:off x="5073450" y="1737800"/>
            <a:ext cx="825900" cy="24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0">
                <a:solidFill>
                  <a:srgbClr val="A2C7E3"/>
                </a:solidFill>
                <a:latin typeface="Work Sans Thin"/>
                <a:ea typeface="Work Sans Thin"/>
                <a:cs typeface="Work Sans Thin"/>
                <a:sym typeface="Work Sans Thin"/>
              </a:rPr>
              <a:t>}</a:t>
            </a:r>
            <a:endParaRPr sz="14000">
              <a:solidFill>
                <a:srgbClr val="A2C7E3"/>
              </a:solidFill>
              <a:latin typeface="Work Sans Thin"/>
              <a:ea typeface="Work Sans Thin"/>
              <a:cs typeface="Work Sans Thin"/>
              <a:sym typeface="Work Sans Thi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C0DD">
            <a:alpha val="42460"/>
          </a:srgbClr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2"/>
          <p:cNvPicPr preferRelativeResize="0"/>
          <p:nvPr/>
        </p:nvPicPr>
        <p:blipFill rotWithShape="1">
          <a:blip r:embed="rId3">
            <a:alphaModFix/>
          </a:blip>
          <a:srcRect t="10297" b="5300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/>
          <p:nvPr/>
        </p:nvSpPr>
        <p:spPr>
          <a:xfrm rot="5400000">
            <a:off x="3291150" y="-728200"/>
            <a:ext cx="2561700" cy="9182100"/>
          </a:xfrm>
          <a:prstGeom prst="rect">
            <a:avLst/>
          </a:prstGeom>
          <a:gradFill>
            <a:gsLst>
              <a:gs pos="0">
                <a:srgbClr val="FFFFFF">
                  <a:alpha val="0"/>
                  <a:alpha val="41340"/>
                </a:srgbClr>
              </a:gs>
              <a:gs pos="100000">
                <a:srgbClr val="102107">
                  <a:alpha val="413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2"/>
          <p:cNvSpPr txBox="1"/>
          <p:nvPr/>
        </p:nvSpPr>
        <p:spPr>
          <a:xfrm>
            <a:off x="191100" y="4098150"/>
            <a:ext cx="87618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Hoe gaan wij te werk?</a:t>
            </a:r>
            <a:endParaRPr sz="2500" b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7E3">
            <a:alpha val="42350"/>
          </a:srgbClr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/>
          <p:nvPr/>
        </p:nvSpPr>
        <p:spPr>
          <a:xfrm flipH="1">
            <a:off x="-9725" y="-100"/>
            <a:ext cx="4795200" cy="5143500"/>
          </a:xfrm>
          <a:prstGeom prst="rect">
            <a:avLst/>
          </a:prstGeom>
          <a:gradFill>
            <a:gsLst>
              <a:gs pos="0">
                <a:srgbClr val="A2C7E3">
                  <a:alpha val="0"/>
                  <a:alpha val="41340"/>
                </a:srgbClr>
              </a:gs>
              <a:gs pos="100000">
                <a:srgbClr val="A2C7E3">
                  <a:alpha val="413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3"/>
          <p:cNvSpPr/>
          <p:nvPr/>
        </p:nvSpPr>
        <p:spPr>
          <a:xfrm>
            <a:off x="3211950" y="1750001"/>
            <a:ext cx="2720100" cy="2720100"/>
          </a:xfrm>
          <a:prstGeom prst="ellipse">
            <a:avLst/>
          </a:prstGeom>
          <a:solidFill>
            <a:srgbClr val="0D134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3"/>
          <p:cNvSpPr/>
          <p:nvPr/>
        </p:nvSpPr>
        <p:spPr>
          <a:xfrm rot="-321751">
            <a:off x="3492264" y="2578179"/>
            <a:ext cx="638796" cy="921460"/>
          </a:xfrm>
          <a:prstGeom prst="rect">
            <a:avLst/>
          </a:prstGeom>
          <a:solidFill>
            <a:srgbClr val="94D87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 b="1">
                <a:solidFill>
                  <a:srgbClr val="0D1348"/>
                </a:solidFill>
                <a:latin typeface="Comic Sans MS"/>
                <a:ea typeface="Comic Sans MS"/>
                <a:cs typeface="Comic Sans MS"/>
                <a:sym typeface="Comic Sans MS"/>
              </a:rPr>
              <a:t>Vraag</a:t>
            </a:r>
            <a:br>
              <a:rPr lang="en" sz="750" b="1">
                <a:solidFill>
                  <a:srgbClr val="0D1348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" sz="750" b="1">
                <a:solidFill>
                  <a:srgbClr val="0D1348"/>
                </a:solidFill>
                <a:latin typeface="Comic Sans MS"/>
                <a:ea typeface="Comic Sans MS"/>
                <a:cs typeface="Comic Sans MS"/>
                <a:sym typeface="Comic Sans MS"/>
              </a:rPr>
              <a:t>naar</a:t>
            </a:r>
            <a:br>
              <a:rPr lang="en" sz="750" b="1">
                <a:solidFill>
                  <a:srgbClr val="0D1348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" sz="750" b="1">
                <a:solidFill>
                  <a:srgbClr val="0D1348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water verminderen</a:t>
            </a:r>
            <a:endParaRPr sz="750" b="1">
              <a:solidFill>
                <a:srgbClr val="0D134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1" name="Google Shape;151;p23"/>
          <p:cNvSpPr/>
          <p:nvPr/>
        </p:nvSpPr>
        <p:spPr>
          <a:xfrm rot="166343">
            <a:off x="5027372" y="2995886"/>
            <a:ext cx="638848" cy="921470"/>
          </a:xfrm>
          <a:prstGeom prst="rect">
            <a:avLst/>
          </a:prstGeom>
          <a:solidFill>
            <a:srgbClr val="94D87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D1348"/>
                </a:solidFill>
                <a:latin typeface="Comic Sans MS"/>
                <a:ea typeface="Comic Sans MS"/>
                <a:cs typeface="Comic Sans MS"/>
                <a:sym typeface="Comic Sans MS"/>
              </a:rPr>
              <a:t>Efficiënter water-</a:t>
            </a:r>
            <a:br>
              <a:rPr lang="en" sz="800" b="1">
                <a:solidFill>
                  <a:srgbClr val="0D1348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" sz="800" b="1">
                <a:solidFill>
                  <a:srgbClr val="0D1348"/>
                </a:solidFill>
                <a:latin typeface="Comic Sans MS"/>
                <a:ea typeface="Comic Sans MS"/>
                <a:cs typeface="Comic Sans MS"/>
                <a:sym typeface="Comic Sans MS"/>
              </a:rPr>
              <a:t>verbruik</a:t>
            </a:r>
            <a:endParaRPr sz="800" b="1">
              <a:solidFill>
                <a:srgbClr val="0D134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2" name="Google Shape;152;p23"/>
          <p:cNvSpPr/>
          <p:nvPr/>
        </p:nvSpPr>
        <p:spPr>
          <a:xfrm rot="166343">
            <a:off x="4586236" y="2109017"/>
            <a:ext cx="638848" cy="921470"/>
          </a:xfrm>
          <a:prstGeom prst="rect">
            <a:avLst/>
          </a:prstGeom>
          <a:solidFill>
            <a:srgbClr val="94D87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0D1348"/>
                </a:solidFill>
                <a:latin typeface="Comic Sans MS"/>
                <a:ea typeface="Comic Sans MS"/>
                <a:cs typeface="Comic Sans MS"/>
                <a:sym typeface="Comic Sans MS"/>
              </a:rPr>
              <a:t>Klimaat-</a:t>
            </a:r>
            <a:br>
              <a:rPr lang="en" sz="700" b="1">
                <a:solidFill>
                  <a:srgbClr val="0D1348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" sz="700" b="1">
                <a:solidFill>
                  <a:srgbClr val="0D1348"/>
                </a:solidFill>
                <a:latin typeface="Comic Sans MS"/>
                <a:ea typeface="Comic Sans MS"/>
                <a:cs typeface="Comic Sans MS"/>
                <a:sym typeface="Comic Sans MS"/>
              </a:rPr>
              <a:t>robuuste teelsystemen</a:t>
            </a:r>
            <a:endParaRPr sz="800" b="1">
              <a:solidFill>
                <a:srgbClr val="0D134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3" name="Google Shape;153;p23"/>
          <p:cNvSpPr/>
          <p:nvPr/>
        </p:nvSpPr>
        <p:spPr>
          <a:xfrm>
            <a:off x="4242989" y="2725460"/>
            <a:ext cx="639000" cy="921600"/>
          </a:xfrm>
          <a:prstGeom prst="rect">
            <a:avLst/>
          </a:prstGeom>
          <a:solidFill>
            <a:srgbClr val="94D87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D1348"/>
                </a:solidFill>
                <a:latin typeface="Comic Sans MS"/>
                <a:ea typeface="Comic Sans MS"/>
                <a:cs typeface="Comic Sans MS"/>
                <a:sym typeface="Comic Sans MS"/>
              </a:rPr>
              <a:t>Aanbod</a:t>
            </a:r>
            <a:br>
              <a:rPr lang="en" sz="800" b="1">
                <a:solidFill>
                  <a:srgbClr val="0D1348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" sz="800" b="1">
                <a:solidFill>
                  <a:srgbClr val="0D1348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water verhogen</a:t>
            </a:r>
            <a:endParaRPr sz="700" b="1">
              <a:solidFill>
                <a:srgbClr val="0D134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4" name="Google Shape;154;p23"/>
          <p:cNvSpPr txBox="1"/>
          <p:nvPr/>
        </p:nvSpPr>
        <p:spPr>
          <a:xfrm>
            <a:off x="125" y="175250"/>
            <a:ext cx="91440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We formuleren vraagstukken die hoog op de agenda staan maar moeilijk op te lossen zijn.</a:t>
            </a:r>
            <a:endParaRPr sz="25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5" name="Google Shape;155;p23"/>
          <p:cNvSpPr txBox="1"/>
          <p:nvPr/>
        </p:nvSpPr>
        <p:spPr>
          <a:xfrm>
            <a:off x="3072000" y="44701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Duurzaam waterbeheer</a:t>
            </a:r>
            <a:endParaRPr sz="1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7E3">
            <a:alpha val="42350"/>
          </a:srgbClr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/>
          <p:nvPr/>
        </p:nvSpPr>
        <p:spPr>
          <a:xfrm flipH="1">
            <a:off x="0" y="-100"/>
            <a:ext cx="4795200" cy="5143500"/>
          </a:xfrm>
          <a:prstGeom prst="rect">
            <a:avLst/>
          </a:prstGeom>
          <a:gradFill>
            <a:gsLst>
              <a:gs pos="0">
                <a:srgbClr val="A2C7E3">
                  <a:alpha val="0"/>
                  <a:alpha val="41340"/>
                </a:srgbClr>
              </a:gs>
              <a:gs pos="100000">
                <a:srgbClr val="A2C7E3">
                  <a:alpha val="4134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4"/>
          <p:cNvSpPr/>
          <p:nvPr/>
        </p:nvSpPr>
        <p:spPr>
          <a:xfrm>
            <a:off x="3570925" y="1218750"/>
            <a:ext cx="2010900" cy="2010900"/>
          </a:xfrm>
          <a:prstGeom prst="ellipse">
            <a:avLst/>
          </a:prstGeom>
          <a:solidFill>
            <a:srgbClr val="A2C7E3">
              <a:alpha val="4235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4"/>
          <p:cNvSpPr/>
          <p:nvPr/>
        </p:nvSpPr>
        <p:spPr>
          <a:xfrm>
            <a:off x="3570925" y="2989845"/>
            <a:ext cx="2010900" cy="2010900"/>
          </a:xfrm>
          <a:prstGeom prst="ellipse">
            <a:avLst/>
          </a:prstGeom>
          <a:solidFill>
            <a:srgbClr val="A2C7E3">
              <a:alpha val="4235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4"/>
          <p:cNvSpPr/>
          <p:nvPr/>
        </p:nvSpPr>
        <p:spPr>
          <a:xfrm>
            <a:off x="2366508" y="2104298"/>
            <a:ext cx="2010900" cy="2010900"/>
          </a:xfrm>
          <a:prstGeom prst="ellipse">
            <a:avLst/>
          </a:prstGeom>
          <a:solidFill>
            <a:srgbClr val="A2C7E3">
              <a:alpha val="4235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4"/>
          <p:cNvSpPr/>
          <p:nvPr/>
        </p:nvSpPr>
        <p:spPr>
          <a:xfrm>
            <a:off x="4470542" y="2104298"/>
            <a:ext cx="2010900" cy="2010900"/>
          </a:xfrm>
          <a:prstGeom prst="ellipse">
            <a:avLst/>
          </a:prstGeom>
          <a:solidFill>
            <a:srgbClr val="A2C7E3">
              <a:alpha val="4235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4"/>
          <p:cNvSpPr txBox="1"/>
          <p:nvPr/>
        </p:nvSpPr>
        <p:spPr>
          <a:xfrm>
            <a:off x="3836057" y="1534451"/>
            <a:ext cx="14571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Overheden</a:t>
            </a:r>
            <a:endParaRPr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6" name="Google Shape;166;p24"/>
          <p:cNvSpPr txBox="1"/>
          <p:nvPr/>
        </p:nvSpPr>
        <p:spPr>
          <a:xfrm>
            <a:off x="3847865" y="4191373"/>
            <a:ext cx="14571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Maatschappij</a:t>
            </a:r>
            <a:endParaRPr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7" name="Google Shape;167;p24"/>
          <p:cNvSpPr txBox="1"/>
          <p:nvPr/>
        </p:nvSpPr>
        <p:spPr>
          <a:xfrm>
            <a:off x="5514775" y="2887200"/>
            <a:ext cx="9666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Industrie</a:t>
            </a:r>
            <a:endParaRPr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8" name="Google Shape;168;p24"/>
          <p:cNvSpPr txBox="1"/>
          <p:nvPr/>
        </p:nvSpPr>
        <p:spPr>
          <a:xfrm>
            <a:off x="2366499" y="2887200"/>
            <a:ext cx="13626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Kennis-</a:t>
            </a:r>
            <a:br>
              <a:rPr lang="en" sz="10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10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instellingen</a:t>
            </a:r>
            <a:endParaRPr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9" name="Google Shape;169;p24"/>
          <p:cNvSpPr/>
          <p:nvPr/>
        </p:nvSpPr>
        <p:spPr>
          <a:xfrm>
            <a:off x="3566550" y="2104298"/>
            <a:ext cx="2010900" cy="2010900"/>
          </a:xfrm>
          <a:prstGeom prst="ellipse">
            <a:avLst/>
          </a:prstGeom>
          <a:solidFill>
            <a:srgbClr val="0D134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4"/>
          <p:cNvSpPr/>
          <p:nvPr/>
        </p:nvSpPr>
        <p:spPr>
          <a:xfrm rot="592644">
            <a:off x="5699978" y="2138780"/>
            <a:ext cx="571877" cy="824648"/>
          </a:xfrm>
          <a:prstGeom prst="rect">
            <a:avLst/>
          </a:prstGeom>
          <a:solidFill>
            <a:srgbClr val="94D87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Aquafin</a:t>
            </a:r>
            <a:endParaRPr sz="7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1" name="Google Shape;171;p24"/>
          <p:cNvSpPr/>
          <p:nvPr/>
        </p:nvSpPr>
        <p:spPr>
          <a:xfrm rot="-938396">
            <a:off x="2680143" y="3291521"/>
            <a:ext cx="571978" cy="824548"/>
          </a:xfrm>
          <a:prstGeom prst="rect">
            <a:avLst/>
          </a:prstGeom>
          <a:solidFill>
            <a:srgbClr val="94D87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UGent</a:t>
            </a:r>
            <a:endParaRPr sz="7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2" name="Google Shape;172;p24"/>
          <p:cNvSpPr/>
          <p:nvPr/>
        </p:nvSpPr>
        <p:spPr>
          <a:xfrm rot="119055">
            <a:off x="3572666" y="1296668"/>
            <a:ext cx="571843" cy="824614"/>
          </a:xfrm>
          <a:prstGeom prst="rect">
            <a:avLst/>
          </a:prstGeom>
          <a:solidFill>
            <a:srgbClr val="94D87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Stad Mechelen</a:t>
            </a:r>
            <a:endParaRPr sz="7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3" name="Google Shape;173;p24"/>
          <p:cNvSpPr/>
          <p:nvPr/>
        </p:nvSpPr>
        <p:spPr>
          <a:xfrm rot="218291">
            <a:off x="4984100" y="4065041"/>
            <a:ext cx="572053" cy="824573"/>
          </a:xfrm>
          <a:prstGeom prst="rect">
            <a:avLst/>
          </a:prstGeom>
          <a:solidFill>
            <a:srgbClr val="94D87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Citizen science</a:t>
            </a:r>
            <a:endParaRPr sz="7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125" y="175250"/>
            <a:ext cx="91440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0D1348"/>
                </a:solidFill>
                <a:latin typeface="Inter"/>
                <a:ea typeface="Inter"/>
                <a:cs typeface="Inter"/>
                <a:sym typeface="Inter"/>
              </a:rPr>
              <a:t>We zoeken kennis uit andere sectoren in een innovatie-ecosysteem.</a:t>
            </a:r>
            <a:endParaRPr sz="2500" b="1">
              <a:solidFill>
                <a:srgbClr val="0D134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5" name="Google Shape;175;p24"/>
          <p:cNvSpPr/>
          <p:nvPr/>
        </p:nvSpPr>
        <p:spPr>
          <a:xfrm>
            <a:off x="4242989" y="2725460"/>
            <a:ext cx="639000" cy="921600"/>
          </a:xfrm>
          <a:prstGeom prst="rect">
            <a:avLst/>
          </a:prstGeom>
          <a:solidFill>
            <a:srgbClr val="94D87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D1348"/>
                </a:solidFill>
                <a:latin typeface="Comic Sans MS"/>
                <a:ea typeface="Comic Sans MS"/>
                <a:cs typeface="Comic Sans MS"/>
                <a:sym typeface="Comic Sans MS"/>
              </a:rPr>
              <a:t>Aanbod</a:t>
            </a:r>
            <a:br>
              <a:rPr lang="en" sz="800" b="1">
                <a:solidFill>
                  <a:srgbClr val="0D1348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" sz="800" b="1">
                <a:solidFill>
                  <a:srgbClr val="0D1348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water verhogen</a:t>
            </a:r>
            <a:endParaRPr sz="700" b="1">
              <a:solidFill>
                <a:srgbClr val="0D134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vent Document" ma:contentTypeID="0x0101009C1B31FAB946F847915A28BC992A14200100D151D3B456E72947822ABC26C959E758006210181D18D9134B8543457B369C1013" ma:contentTypeVersion="45" ma:contentTypeDescription="" ma:contentTypeScope="" ma:versionID="87cc1f3c6698a6473728716e876bd12e">
  <xsd:schema xmlns:xsd="http://www.w3.org/2001/XMLSchema" xmlns:xs="http://www.w3.org/2001/XMLSchema" xmlns:p="http://schemas.microsoft.com/office/2006/metadata/properties" xmlns:ns2="f8809e78-a70e-473f-bd64-285e4a685f6b" xmlns:ns3="47b7158e-1c75-4834-8758-63f2ba9e8fe3" xmlns:ns4="ab8098fb-30d7-4293-a298-9839f3342723" targetNamespace="http://schemas.microsoft.com/office/2006/metadata/properties" ma:root="true" ma:fieldsID="ea5bb9df2465107204491d5bf658efb2" ns2:_="" ns3:_="" ns4:_="">
    <xsd:import namespace="f8809e78-a70e-473f-bd64-285e4a685f6b"/>
    <xsd:import namespace="47b7158e-1c75-4834-8758-63f2ba9e8fe3"/>
    <xsd:import namespace="ab8098fb-30d7-4293-a298-9839f3342723"/>
    <xsd:element name="properties">
      <xsd:complexType>
        <xsd:sequence>
          <xsd:element name="documentManagement">
            <xsd:complexType>
              <xsd:all>
                <xsd:element ref="ns2:k108165704e84b009d837ff9cbe4418d" minOccurs="0"/>
                <xsd:element ref="ns2:TaxCatchAll" minOccurs="0"/>
                <xsd:element ref="ns2:TaxCatchAllLabel" minOccurs="0"/>
                <xsd:element ref="ns2:o7977c31c97748d38ea08a7275dfc367" minOccurs="0"/>
                <xsd:element ref="ns2:Bestandsnaam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DateTaken" minOccurs="0"/>
                <xsd:element ref="ns3:MediaServiceMetadata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809e78-a70e-473f-bd64-285e4a685f6b" elementFormDefault="qualified">
    <xsd:import namespace="http://schemas.microsoft.com/office/2006/documentManagement/types"/>
    <xsd:import namespace="http://schemas.microsoft.com/office/infopath/2007/PartnerControls"/>
    <xsd:element name="k108165704e84b009d837ff9cbe4418d" ma:index="8" nillable="true" ma:taxonomy="true" ma:internalName="k108165704e84b009d837ff9cbe4418d" ma:taxonomyFieldName="igDocumenttype" ma:displayName="igDocumenttype" ma:default="" ma:fieldId="{41081657-04e8-4b00-9d83-7ff9cbe4418d}" ma:sspId="25750648-d81d-49ae-93df-07c1367072c4" ma:termSetId="b0ad4db2-03f8-424f-bfc9-b5fb647854d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4f55ebd2-7b8d-4350-b0c2-8642758db863}" ma:internalName="TaxCatchAll" ma:showField="CatchAllData" ma:web="ab8098fb-30d7-4293-a298-9839f33427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4f55ebd2-7b8d-4350-b0c2-8642758db863}" ma:internalName="TaxCatchAllLabel" ma:readOnly="true" ma:showField="CatchAllDataLabel" ma:web="ab8098fb-30d7-4293-a298-9839f33427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7977c31c97748d38ea08a7275dfc367" ma:index="12" nillable="true" ma:taxonomy="true" ma:internalName="o7977c31c97748d38ea08a7275dfc367" ma:taxonomyFieldName="igProject" ma:displayName="Project" ma:default="" ma:fieldId="{87977c31-c977-48d3-8ea0-8a7275dfc367}" ma:sspId="25750648-d81d-49ae-93df-07c1367072c4" ma:termSetId="8c7f2ed4-150e-49d5-a857-b30c6dfc42e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estandsnaam" ma:index="14" nillable="true" ma:displayName="Bestandsnaam" ma:internalName="Bestandsnaam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b7158e-1c75-4834-8758-63f2ba9e8fe3" elementFormDefault="qualified">
    <xsd:import namespace="http://schemas.microsoft.com/office/2006/documentManagement/types"/>
    <xsd:import namespace="http://schemas.microsoft.com/office/infopath/2007/PartnerControls"/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Metadata" ma:index="19" nillable="true" ma:displayName="MediaServiceMetadata" ma:hidden="true" ma:internalName="MediaServiceMetadata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21" nillable="true" ma:displayName="Tags" ma:internalName="MediaServiceAutoTags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Afbeeldingtags" ma:readOnly="false" ma:fieldId="{5cf76f15-5ced-4ddc-b409-7134ff3c332f}" ma:taxonomyMulti="true" ma:sspId="25750648-d81d-49ae-93df-07c1367072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8098fb-30d7-4293-a298-9839f334272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5750648-d81d-49ae-93df-07c1367072c4" ContentTypeId="0x0101009C1B31FAB946F847915A28BC992A1420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B5F666-C81E-4F3A-8BCB-499698EE906E}"/>
</file>

<file path=customXml/itemProps2.xml><?xml version="1.0" encoding="utf-8"?>
<ds:datastoreItem xmlns:ds="http://schemas.openxmlformats.org/officeDocument/2006/customXml" ds:itemID="{D50433DD-12BA-4595-AF2F-D8B2DAF19CC3}"/>
</file>

<file path=customXml/itemProps3.xml><?xml version="1.0" encoding="utf-8"?>
<ds:datastoreItem xmlns:ds="http://schemas.openxmlformats.org/officeDocument/2006/customXml" ds:itemID="{6B1E544D-C3B4-4357-9D8A-8242CEB0032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544</Words>
  <Application>Microsoft Office PowerPoint</Application>
  <PresentationFormat>Diavoorstelling (16:9)</PresentationFormat>
  <Paragraphs>83</Paragraphs>
  <Slides>22</Slides>
  <Notes>22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30" baseType="lpstr">
      <vt:lpstr>Helvetica Neue</vt:lpstr>
      <vt:lpstr>Inter Thin</vt:lpstr>
      <vt:lpstr>Work Sans Thin</vt:lpstr>
      <vt:lpstr>Comic Sans MS</vt:lpstr>
      <vt:lpstr>Inter</vt:lpstr>
      <vt:lpstr>Arial</vt:lpstr>
      <vt:lpstr>Inter Light</vt:lpstr>
      <vt:lpstr>Simple Light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Amy De Roeck</dc:creator>
  <cp:lastModifiedBy>Amy De Roeck</cp:lastModifiedBy>
  <cp:revision>1</cp:revision>
  <dcterms:modified xsi:type="dcterms:W3CDTF">2022-11-18T09:38:31Z</dcterms:modified>
</cp:coreProperties>
</file>