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diagrams/drawing1.xml" ContentType="application/vnd.ms-office.drawingml.diagramDrawing+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335" r:id="rId3"/>
    <p:sldId id="320" r:id="rId4"/>
    <p:sldId id="340" r:id="rId5"/>
    <p:sldId id="265" r:id="rId6"/>
    <p:sldId id="259" r:id="rId7"/>
    <p:sldId id="350" r:id="rId8"/>
    <p:sldId id="266" r:id="rId9"/>
    <p:sldId id="323" r:id="rId10"/>
    <p:sldId id="260" r:id="rId11"/>
    <p:sldId id="374" r:id="rId12"/>
    <p:sldId id="348" r:id="rId13"/>
    <p:sldId id="334" r:id="rId14"/>
    <p:sldId id="276" r:id="rId15"/>
    <p:sldId id="351" r:id="rId16"/>
    <p:sldId id="342" r:id="rId17"/>
    <p:sldId id="355" r:id="rId18"/>
    <p:sldId id="349" r:id="rId19"/>
    <p:sldId id="324" r:id="rId20"/>
    <p:sldId id="358" r:id="rId21"/>
    <p:sldId id="360" r:id="rId22"/>
    <p:sldId id="344" r:id="rId23"/>
    <p:sldId id="361" r:id="rId24"/>
    <p:sldId id="362" r:id="rId25"/>
    <p:sldId id="363" r:id="rId26"/>
    <p:sldId id="345" r:id="rId27"/>
    <p:sldId id="367" r:id="rId28"/>
    <p:sldId id="294" r:id="rId29"/>
    <p:sldId id="359" r:id="rId30"/>
    <p:sldId id="375" r:id="rId31"/>
    <p:sldId id="376" r:id="rId32"/>
    <p:sldId id="377" r:id="rId33"/>
    <p:sldId id="378" r:id="rId34"/>
    <p:sldId id="346" r:id="rId35"/>
    <p:sldId id="325" r:id="rId36"/>
    <p:sldId id="387" r:id="rId37"/>
    <p:sldId id="364" r:id="rId38"/>
    <p:sldId id="326" r:id="rId39"/>
    <p:sldId id="388" r:id="rId40"/>
    <p:sldId id="330" r:id="rId41"/>
    <p:sldId id="389" r:id="rId42"/>
    <p:sldId id="327" r:id="rId43"/>
    <p:sldId id="331" r:id="rId44"/>
    <p:sldId id="332" r:id="rId45"/>
    <p:sldId id="372" r:id="rId46"/>
    <p:sldId id="309" r:id="rId47"/>
    <p:sldId id="317" r:id="rId48"/>
    <p:sldId id="371" r:id="rId49"/>
    <p:sldId id="370" r:id="rId50"/>
    <p:sldId id="379" r:id="rId51"/>
    <p:sldId id="380" r:id="rId52"/>
    <p:sldId id="381" r:id="rId53"/>
    <p:sldId id="373" r:id="rId54"/>
    <p:sldId id="338" r:id="rId55"/>
    <p:sldId id="383" r:id="rId56"/>
    <p:sldId id="385" r:id="rId57"/>
    <p:sldId id="384" r:id="rId58"/>
    <p:sldId id="311" r:id="rId59"/>
    <p:sldId id="38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9BAB0C-4750-6C51-C9DF-85236A970A23}" name="Philippe De Vries" initials="PV" userId="S::philippe@themiddlemen.be::e98ca4b8-a192-4b5d-828a-00ed91b3b5d0" providerId="AD"/>
  <p188:author id="{AAD8E811-E1D0-CEBD-2A39-FC690EB538AD}" name="Lydie  Marotte" initials="LM" userId="S::lydie@themiddlemen.be::e11f1837-2fa9-4eaf-ae37-b16a75921b4e" providerId="AD"/>
  <p188:author id="{04381D98-0CF7-A828-40F8-E5E95AB4A6E8}" name="Maarten Debecker" initials="MD" userId="S::maarten@themiddlemen.be::6eb3abde-a59f-470e-8cec-12554b8007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63"/>
  </p:normalViewPr>
  <p:slideViewPr>
    <p:cSldViewPr snapToGrid="0">
      <p:cViewPr varScale="1">
        <p:scale>
          <a:sx n="105" d="100"/>
          <a:sy n="105" d="100"/>
        </p:scale>
        <p:origin x="6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viewProps" Target="view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BC04A-2A63-D143-BBEA-C9E57C8995A2}"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nl-NL"/>
        </a:p>
      </dgm:t>
    </dgm:pt>
    <dgm:pt modelId="{AF10225B-CAED-7349-864A-3F2B83544916}">
      <dgm:prSet phldrT="[Tekst]" custT="1"/>
      <dgm:spPr/>
      <dgm:t>
        <a:bodyPr/>
        <a:lstStyle/>
        <a:p>
          <a:r>
            <a:rPr lang="nl-NL" sz="1600"/>
            <a:t>Territoriale marketing-aanpak</a:t>
          </a:r>
        </a:p>
      </dgm:t>
    </dgm:pt>
    <dgm:pt modelId="{E7E647F0-D4A6-AF44-AFE4-97AA55274FBC}" type="parTrans" cxnId="{E1E5FF35-DECE-0B4B-B2D4-9FEAAF5BBB68}">
      <dgm:prSet/>
      <dgm:spPr/>
      <dgm:t>
        <a:bodyPr/>
        <a:lstStyle/>
        <a:p>
          <a:endParaRPr lang="nl-NL"/>
        </a:p>
      </dgm:t>
    </dgm:pt>
    <dgm:pt modelId="{55DEB116-B658-0941-99C5-8E8A572043A6}" type="sibTrans" cxnId="{E1E5FF35-DECE-0B4B-B2D4-9FEAAF5BBB68}">
      <dgm:prSet/>
      <dgm:spPr/>
      <dgm:t>
        <a:bodyPr/>
        <a:lstStyle/>
        <a:p>
          <a:endParaRPr lang="nl-NL"/>
        </a:p>
      </dgm:t>
    </dgm:pt>
    <dgm:pt modelId="{270B6FF7-AEFE-F942-BAAC-8D5D7850CE20}">
      <dgm:prSet phldrT="[Tekst]"/>
      <dgm:spPr/>
      <dgm:t>
        <a:bodyPr/>
        <a:lstStyle/>
        <a:p>
          <a:r>
            <a:rPr lang="nl-NL"/>
            <a:t>Lokale betrokkenheid</a:t>
          </a:r>
        </a:p>
      </dgm:t>
    </dgm:pt>
    <dgm:pt modelId="{FD6A882C-6776-9044-A580-69D969757058}" type="parTrans" cxnId="{6E67A1A8-2449-CD4C-8D77-01142BF6DD33}">
      <dgm:prSet/>
      <dgm:spPr/>
      <dgm:t>
        <a:bodyPr/>
        <a:lstStyle/>
        <a:p>
          <a:endParaRPr lang="nl-NL"/>
        </a:p>
      </dgm:t>
    </dgm:pt>
    <dgm:pt modelId="{F5DD51D8-7CFA-DF48-934B-0B2EA31FA9DD}" type="sibTrans" cxnId="{6E67A1A8-2449-CD4C-8D77-01142BF6DD33}">
      <dgm:prSet/>
      <dgm:spPr/>
      <dgm:t>
        <a:bodyPr/>
        <a:lstStyle/>
        <a:p>
          <a:endParaRPr lang="nl-NL"/>
        </a:p>
      </dgm:t>
    </dgm:pt>
    <dgm:pt modelId="{03F1EAD3-18EA-1241-885E-911387FECCA2}">
      <dgm:prSet phldrT="[Tekst]"/>
      <dgm:spPr/>
      <dgm:t>
        <a:bodyPr/>
        <a:lstStyle/>
        <a:p>
          <a:r>
            <a:rPr lang="nl-NL"/>
            <a:t>De doelgroepen</a:t>
          </a:r>
        </a:p>
      </dgm:t>
    </dgm:pt>
    <dgm:pt modelId="{5C6F70F2-F156-DB4D-B510-9561DBF53087}" type="parTrans" cxnId="{78F5E1FB-E947-4C4D-827C-98314226FB28}">
      <dgm:prSet/>
      <dgm:spPr/>
      <dgm:t>
        <a:bodyPr/>
        <a:lstStyle/>
        <a:p>
          <a:endParaRPr lang="nl-NL"/>
        </a:p>
      </dgm:t>
    </dgm:pt>
    <dgm:pt modelId="{7D80116C-D635-AB49-A50C-B4D06E5F961F}" type="sibTrans" cxnId="{78F5E1FB-E947-4C4D-827C-98314226FB28}">
      <dgm:prSet/>
      <dgm:spPr/>
      <dgm:t>
        <a:bodyPr/>
        <a:lstStyle/>
        <a:p>
          <a:endParaRPr lang="nl-NL"/>
        </a:p>
      </dgm:t>
    </dgm:pt>
    <dgm:pt modelId="{94E61F89-A506-254B-AAE1-717238993EC9}">
      <dgm:prSet phldrT="[Tekst]"/>
      <dgm:spPr/>
      <dgm:t>
        <a:bodyPr/>
        <a:lstStyle/>
        <a:p>
          <a:r>
            <a:rPr lang="nl-NL"/>
            <a:t>Het aanbod</a:t>
          </a:r>
        </a:p>
      </dgm:t>
    </dgm:pt>
    <dgm:pt modelId="{962E6647-ABB0-1540-9A0C-99F46F0DC100}" type="parTrans" cxnId="{43BEA032-D251-304E-ABC6-43B1D1C1E9FB}">
      <dgm:prSet/>
      <dgm:spPr/>
      <dgm:t>
        <a:bodyPr/>
        <a:lstStyle/>
        <a:p>
          <a:endParaRPr lang="nl-NL"/>
        </a:p>
      </dgm:t>
    </dgm:pt>
    <dgm:pt modelId="{1A8F09CB-0803-2D4F-9C92-9B1258A134FC}" type="sibTrans" cxnId="{43BEA032-D251-304E-ABC6-43B1D1C1E9FB}">
      <dgm:prSet/>
      <dgm:spPr/>
      <dgm:t>
        <a:bodyPr/>
        <a:lstStyle/>
        <a:p>
          <a:endParaRPr lang="nl-NL"/>
        </a:p>
      </dgm:t>
    </dgm:pt>
    <dgm:pt modelId="{33C1294B-0B00-A946-B9A3-8F1BE737FD78}" type="pres">
      <dgm:prSet presAssocID="{115BC04A-2A63-D143-BBEA-C9E57C8995A2}" presName="cycle" presStyleCnt="0">
        <dgm:presLayoutVars>
          <dgm:chMax val="1"/>
          <dgm:dir/>
          <dgm:animLvl val="ctr"/>
          <dgm:resizeHandles val="exact"/>
        </dgm:presLayoutVars>
      </dgm:prSet>
      <dgm:spPr/>
    </dgm:pt>
    <dgm:pt modelId="{77CF8DB0-9B97-0C48-A246-CE402D0E121F}" type="pres">
      <dgm:prSet presAssocID="{AF10225B-CAED-7349-864A-3F2B83544916}" presName="centerShape" presStyleLbl="node0" presStyleIdx="0" presStyleCnt="1" custScaleX="137270" custScaleY="130713"/>
      <dgm:spPr/>
    </dgm:pt>
    <dgm:pt modelId="{2B50BF35-AF4F-1C4A-8A12-9FB36FB27457}" type="pres">
      <dgm:prSet presAssocID="{FD6A882C-6776-9044-A580-69D969757058}" presName="Name9" presStyleLbl="parChTrans1D2" presStyleIdx="0" presStyleCnt="3"/>
      <dgm:spPr/>
    </dgm:pt>
    <dgm:pt modelId="{521CB635-05BE-4243-8E34-DCFDE50134D1}" type="pres">
      <dgm:prSet presAssocID="{FD6A882C-6776-9044-A580-69D969757058}" presName="connTx" presStyleLbl="parChTrans1D2" presStyleIdx="0" presStyleCnt="3"/>
      <dgm:spPr/>
    </dgm:pt>
    <dgm:pt modelId="{12477230-A146-5043-94A5-DCE2DEA11213}" type="pres">
      <dgm:prSet presAssocID="{270B6FF7-AEFE-F942-BAAC-8D5D7850CE20}" presName="node" presStyleLbl="node1" presStyleIdx="0" presStyleCnt="3">
        <dgm:presLayoutVars>
          <dgm:bulletEnabled val="1"/>
        </dgm:presLayoutVars>
      </dgm:prSet>
      <dgm:spPr/>
    </dgm:pt>
    <dgm:pt modelId="{13F47A22-4C84-824C-ADAC-16DE5BB25FEA}" type="pres">
      <dgm:prSet presAssocID="{5C6F70F2-F156-DB4D-B510-9561DBF53087}" presName="Name9" presStyleLbl="parChTrans1D2" presStyleIdx="1" presStyleCnt="3"/>
      <dgm:spPr/>
    </dgm:pt>
    <dgm:pt modelId="{6C1B476A-AA63-8D48-88D9-0CD77C0AF69C}" type="pres">
      <dgm:prSet presAssocID="{5C6F70F2-F156-DB4D-B510-9561DBF53087}" presName="connTx" presStyleLbl="parChTrans1D2" presStyleIdx="1" presStyleCnt="3"/>
      <dgm:spPr/>
    </dgm:pt>
    <dgm:pt modelId="{85513E87-DDD8-4D4B-B070-B41D13AE5D0C}" type="pres">
      <dgm:prSet presAssocID="{03F1EAD3-18EA-1241-885E-911387FECCA2}" presName="node" presStyleLbl="node1" presStyleIdx="1" presStyleCnt="3">
        <dgm:presLayoutVars>
          <dgm:bulletEnabled val="1"/>
        </dgm:presLayoutVars>
      </dgm:prSet>
      <dgm:spPr/>
    </dgm:pt>
    <dgm:pt modelId="{CFE0074B-C563-F442-B3FA-977FDC238637}" type="pres">
      <dgm:prSet presAssocID="{962E6647-ABB0-1540-9A0C-99F46F0DC100}" presName="Name9" presStyleLbl="parChTrans1D2" presStyleIdx="2" presStyleCnt="3"/>
      <dgm:spPr/>
    </dgm:pt>
    <dgm:pt modelId="{1B89AB9F-3A09-2E4C-8FB7-22FA3A7511B5}" type="pres">
      <dgm:prSet presAssocID="{962E6647-ABB0-1540-9A0C-99F46F0DC100}" presName="connTx" presStyleLbl="parChTrans1D2" presStyleIdx="2" presStyleCnt="3"/>
      <dgm:spPr/>
    </dgm:pt>
    <dgm:pt modelId="{3E78BCDC-F3FE-464E-A189-76E7B62BF43F}" type="pres">
      <dgm:prSet presAssocID="{94E61F89-A506-254B-AAE1-717238993EC9}" presName="node" presStyleLbl="node1" presStyleIdx="2" presStyleCnt="3">
        <dgm:presLayoutVars>
          <dgm:bulletEnabled val="1"/>
        </dgm:presLayoutVars>
      </dgm:prSet>
      <dgm:spPr/>
    </dgm:pt>
  </dgm:ptLst>
  <dgm:cxnLst>
    <dgm:cxn modelId="{6DC97B29-622A-CB4A-A911-2D32A8E4EC94}" type="presOf" srcId="{962E6647-ABB0-1540-9A0C-99F46F0DC100}" destId="{CFE0074B-C563-F442-B3FA-977FDC238637}" srcOrd="0" destOrd="0" presId="urn:microsoft.com/office/officeart/2005/8/layout/radial1"/>
    <dgm:cxn modelId="{43BEA032-D251-304E-ABC6-43B1D1C1E9FB}" srcId="{AF10225B-CAED-7349-864A-3F2B83544916}" destId="{94E61F89-A506-254B-AAE1-717238993EC9}" srcOrd="2" destOrd="0" parTransId="{962E6647-ABB0-1540-9A0C-99F46F0DC100}" sibTransId="{1A8F09CB-0803-2D4F-9C92-9B1258A134FC}"/>
    <dgm:cxn modelId="{E1E5FF35-DECE-0B4B-B2D4-9FEAAF5BBB68}" srcId="{115BC04A-2A63-D143-BBEA-C9E57C8995A2}" destId="{AF10225B-CAED-7349-864A-3F2B83544916}" srcOrd="0" destOrd="0" parTransId="{E7E647F0-D4A6-AF44-AFE4-97AA55274FBC}" sibTransId="{55DEB116-B658-0941-99C5-8E8A572043A6}"/>
    <dgm:cxn modelId="{05EE1F5D-5CC9-6C46-BB0A-63B0C4013252}" type="presOf" srcId="{AF10225B-CAED-7349-864A-3F2B83544916}" destId="{77CF8DB0-9B97-0C48-A246-CE402D0E121F}" srcOrd="0" destOrd="0" presId="urn:microsoft.com/office/officeart/2005/8/layout/radial1"/>
    <dgm:cxn modelId="{27B38941-6655-014E-B335-A129A01649D3}" type="presOf" srcId="{5C6F70F2-F156-DB4D-B510-9561DBF53087}" destId="{13F47A22-4C84-824C-ADAC-16DE5BB25FEA}" srcOrd="0" destOrd="0" presId="urn:microsoft.com/office/officeart/2005/8/layout/radial1"/>
    <dgm:cxn modelId="{9104C88E-F9D0-7C43-8F09-9A57B8D77F50}" type="presOf" srcId="{94E61F89-A506-254B-AAE1-717238993EC9}" destId="{3E78BCDC-F3FE-464E-A189-76E7B62BF43F}" srcOrd="0" destOrd="0" presId="urn:microsoft.com/office/officeart/2005/8/layout/radial1"/>
    <dgm:cxn modelId="{2BA5AE94-E082-614B-9588-295C875A80A8}" type="presOf" srcId="{115BC04A-2A63-D143-BBEA-C9E57C8995A2}" destId="{33C1294B-0B00-A946-B9A3-8F1BE737FD78}" srcOrd="0" destOrd="0" presId="urn:microsoft.com/office/officeart/2005/8/layout/radial1"/>
    <dgm:cxn modelId="{6E67A1A8-2449-CD4C-8D77-01142BF6DD33}" srcId="{AF10225B-CAED-7349-864A-3F2B83544916}" destId="{270B6FF7-AEFE-F942-BAAC-8D5D7850CE20}" srcOrd="0" destOrd="0" parTransId="{FD6A882C-6776-9044-A580-69D969757058}" sibTransId="{F5DD51D8-7CFA-DF48-934B-0B2EA31FA9DD}"/>
    <dgm:cxn modelId="{564623C7-E055-9841-A60D-2FC6FF6DA9AE}" type="presOf" srcId="{270B6FF7-AEFE-F942-BAAC-8D5D7850CE20}" destId="{12477230-A146-5043-94A5-DCE2DEA11213}" srcOrd="0" destOrd="0" presId="urn:microsoft.com/office/officeart/2005/8/layout/radial1"/>
    <dgm:cxn modelId="{6C0AC4E6-517A-924D-9822-3001CC99C402}" type="presOf" srcId="{962E6647-ABB0-1540-9A0C-99F46F0DC100}" destId="{1B89AB9F-3A09-2E4C-8FB7-22FA3A7511B5}" srcOrd="1" destOrd="0" presId="urn:microsoft.com/office/officeart/2005/8/layout/radial1"/>
    <dgm:cxn modelId="{2EF1DFF3-AA71-EA4C-8B0F-64909B9D68BA}" type="presOf" srcId="{5C6F70F2-F156-DB4D-B510-9561DBF53087}" destId="{6C1B476A-AA63-8D48-88D9-0CD77C0AF69C}" srcOrd="1" destOrd="0" presId="urn:microsoft.com/office/officeart/2005/8/layout/radial1"/>
    <dgm:cxn modelId="{3E4D63F6-3015-CA4B-9A43-BA8C8B6DCB9B}" type="presOf" srcId="{FD6A882C-6776-9044-A580-69D969757058}" destId="{2B50BF35-AF4F-1C4A-8A12-9FB36FB27457}" srcOrd="0" destOrd="0" presId="urn:microsoft.com/office/officeart/2005/8/layout/radial1"/>
    <dgm:cxn modelId="{148017F9-DF12-E44F-BDB2-0305F24B6879}" type="presOf" srcId="{FD6A882C-6776-9044-A580-69D969757058}" destId="{521CB635-05BE-4243-8E34-DCFDE50134D1}" srcOrd="1" destOrd="0" presId="urn:microsoft.com/office/officeart/2005/8/layout/radial1"/>
    <dgm:cxn modelId="{78F5E1FB-E947-4C4D-827C-98314226FB28}" srcId="{AF10225B-CAED-7349-864A-3F2B83544916}" destId="{03F1EAD3-18EA-1241-885E-911387FECCA2}" srcOrd="1" destOrd="0" parTransId="{5C6F70F2-F156-DB4D-B510-9561DBF53087}" sibTransId="{7D80116C-D635-AB49-A50C-B4D06E5F961F}"/>
    <dgm:cxn modelId="{C45A24FE-89CB-BE45-9D39-A334CEE96420}" type="presOf" srcId="{03F1EAD3-18EA-1241-885E-911387FECCA2}" destId="{85513E87-DDD8-4D4B-B070-B41D13AE5D0C}" srcOrd="0" destOrd="0" presId="urn:microsoft.com/office/officeart/2005/8/layout/radial1"/>
    <dgm:cxn modelId="{7486B2B0-0632-EC43-A513-752620C5706D}" type="presParOf" srcId="{33C1294B-0B00-A946-B9A3-8F1BE737FD78}" destId="{77CF8DB0-9B97-0C48-A246-CE402D0E121F}" srcOrd="0" destOrd="0" presId="urn:microsoft.com/office/officeart/2005/8/layout/radial1"/>
    <dgm:cxn modelId="{D6B3036E-179E-894B-AA1C-A0FED035BF6A}" type="presParOf" srcId="{33C1294B-0B00-A946-B9A3-8F1BE737FD78}" destId="{2B50BF35-AF4F-1C4A-8A12-9FB36FB27457}" srcOrd="1" destOrd="0" presId="urn:microsoft.com/office/officeart/2005/8/layout/radial1"/>
    <dgm:cxn modelId="{E4593420-2D23-C641-8160-F83C29AA2053}" type="presParOf" srcId="{2B50BF35-AF4F-1C4A-8A12-9FB36FB27457}" destId="{521CB635-05BE-4243-8E34-DCFDE50134D1}" srcOrd="0" destOrd="0" presId="urn:microsoft.com/office/officeart/2005/8/layout/radial1"/>
    <dgm:cxn modelId="{4C3C1B94-B2B8-2940-B306-B6BD2E94EFAC}" type="presParOf" srcId="{33C1294B-0B00-A946-B9A3-8F1BE737FD78}" destId="{12477230-A146-5043-94A5-DCE2DEA11213}" srcOrd="2" destOrd="0" presId="urn:microsoft.com/office/officeart/2005/8/layout/radial1"/>
    <dgm:cxn modelId="{E44ECA20-3C05-8B4D-A0B0-B675406C19FB}" type="presParOf" srcId="{33C1294B-0B00-A946-B9A3-8F1BE737FD78}" destId="{13F47A22-4C84-824C-ADAC-16DE5BB25FEA}" srcOrd="3" destOrd="0" presId="urn:microsoft.com/office/officeart/2005/8/layout/radial1"/>
    <dgm:cxn modelId="{3A7E9D62-1AB0-FC49-B94D-58AA1B2282DF}" type="presParOf" srcId="{13F47A22-4C84-824C-ADAC-16DE5BB25FEA}" destId="{6C1B476A-AA63-8D48-88D9-0CD77C0AF69C}" srcOrd="0" destOrd="0" presId="urn:microsoft.com/office/officeart/2005/8/layout/radial1"/>
    <dgm:cxn modelId="{D928469B-72E0-4D4F-AD47-02D857CED3C1}" type="presParOf" srcId="{33C1294B-0B00-A946-B9A3-8F1BE737FD78}" destId="{85513E87-DDD8-4D4B-B070-B41D13AE5D0C}" srcOrd="4" destOrd="0" presId="urn:microsoft.com/office/officeart/2005/8/layout/radial1"/>
    <dgm:cxn modelId="{9109E511-7E9A-D34A-BE81-9EB6F0BA82F6}" type="presParOf" srcId="{33C1294B-0B00-A946-B9A3-8F1BE737FD78}" destId="{CFE0074B-C563-F442-B3FA-977FDC238637}" srcOrd="5" destOrd="0" presId="urn:microsoft.com/office/officeart/2005/8/layout/radial1"/>
    <dgm:cxn modelId="{2B8CC6E7-7C73-A943-83B5-B4801A4240E3}" type="presParOf" srcId="{CFE0074B-C563-F442-B3FA-977FDC238637}" destId="{1B89AB9F-3A09-2E4C-8FB7-22FA3A7511B5}" srcOrd="0" destOrd="0" presId="urn:microsoft.com/office/officeart/2005/8/layout/radial1"/>
    <dgm:cxn modelId="{9483399E-30D5-0247-A245-A37BFA74FCB1}" type="presParOf" srcId="{33C1294B-0B00-A946-B9A3-8F1BE737FD78}" destId="{3E78BCDC-F3FE-464E-A189-76E7B62BF43F}"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F8DB0-9B97-0C48-A246-CE402D0E121F}">
      <dsp:nvSpPr>
        <dsp:cNvPr id="0" name=""/>
        <dsp:cNvSpPr/>
      </dsp:nvSpPr>
      <dsp:spPr>
        <a:xfrm>
          <a:off x="1701702" y="1489147"/>
          <a:ext cx="1778195" cy="16932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a:t>Territoriale marketing-aanpak</a:t>
          </a:r>
        </a:p>
      </dsp:txBody>
      <dsp:txXfrm>
        <a:off x="1962113" y="1737119"/>
        <a:ext cx="1257373" cy="1197312"/>
      </dsp:txXfrm>
    </dsp:sp>
    <dsp:sp modelId="{2B50BF35-AF4F-1C4A-8A12-9FB36FB27457}">
      <dsp:nvSpPr>
        <dsp:cNvPr id="0" name=""/>
        <dsp:cNvSpPr/>
      </dsp:nvSpPr>
      <dsp:spPr>
        <a:xfrm rot="16200000">
          <a:off x="2495463" y="1371310"/>
          <a:ext cx="190673" cy="45000"/>
        </a:xfrm>
        <a:custGeom>
          <a:avLst/>
          <a:gdLst/>
          <a:ahLst/>
          <a:cxnLst/>
          <a:rect l="0" t="0" r="0" b="0"/>
          <a:pathLst>
            <a:path>
              <a:moveTo>
                <a:pt x="0" y="22500"/>
              </a:moveTo>
              <a:lnTo>
                <a:pt x="190673" y="22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2586033" y="1389043"/>
        <a:ext cx="9533" cy="9533"/>
      </dsp:txXfrm>
    </dsp:sp>
    <dsp:sp modelId="{12477230-A146-5043-94A5-DCE2DEA11213}">
      <dsp:nvSpPr>
        <dsp:cNvPr id="0" name=""/>
        <dsp:cNvSpPr/>
      </dsp:nvSpPr>
      <dsp:spPr>
        <a:xfrm>
          <a:off x="1943099" y="3074"/>
          <a:ext cx="1295399" cy="1295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a:t>Lokale betrokkenheid</a:t>
          </a:r>
        </a:p>
      </dsp:txBody>
      <dsp:txXfrm>
        <a:off x="2132806" y="192781"/>
        <a:ext cx="915985" cy="915985"/>
      </dsp:txXfrm>
    </dsp:sp>
    <dsp:sp modelId="{13F47A22-4C84-824C-ADAC-16DE5BB25FEA}">
      <dsp:nvSpPr>
        <dsp:cNvPr id="0" name=""/>
        <dsp:cNvSpPr/>
      </dsp:nvSpPr>
      <dsp:spPr>
        <a:xfrm rot="1800000">
          <a:off x="3340390" y="2792071"/>
          <a:ext cx="159417" cy="45000"/>
        </a:xfrm>
        <a:custGeom>
          <a:avLst/>
          <a:gdLst/>
          <a:ahLst/>
          <a:cxnLst/>
          <a:rect l="0" t="0" r="0" b="0"/>
          <a:pathLst>
            <a:path>
              <a:moveTo>
                <a:pt x="0" y="22500"/>
              </a:moveTo>
              <a:lnTo>
                <a:pt x="159417" y="22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3416113" y="2810586"/>
        <a:ext cx="7970" cy="7970"/>
      </dsp:txXfrm>
    </dsp:sp>
    <dsp:sp modelId="{85513E87-DDD8-4D4B-B070-B41D13AE5D0C}">
      <dsp:nvSpPr>
        <dsp:cNvPr id="0" name=""/>
        <dsp:cNvSpPr/>
      </dsp:nvSpPr>
      <dsp:spPr>
        <a:xfrm>
          <a:off x="3402353" y="2530575"/>
          <a:ext cx="1295399" cy="1295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a:t>De doelgroepen</a:t>
          </a:r>
        </a:p>
      </dsp:txBody>
      <dsp:txXfrm>
        <a:off x="3592060" y="2720282"/>
        <a:ext cx="915985" cy="915985"/>
      </dsp:txXfrm>
    </dsp:sp>
    <dsp:sp modelId="{CFE0074B-C563-F442-B3FA-977FDC238637}">
      <dsp:nvSpPr>
        <dsp:cNvPr id="0" name=""/>
        <dsp:cNvSpPr/>
      </dsp:nvSpPr>
      <dsp:spPr>
        <a:xfrm rot="9000000">
          <a:off x="1681791" y="2792071"/>
          <a:ext cx="159417" cy="45000"/>
        </a:xfrm>
        <a:custGeom>
          <a:avLst/>
          <a:gdLst/>
          <a:ahLst/>
          <a:cxnLst/>
          <a:rect l="0" t="0" r="0" b="0"/>
          <a:pathLst>
            <a:path>
              <a:moveTo>
                <a:pt x="0" y="22500"/>
              </a:moveTo>
              <a:lnTo>
                <a:pt x="159417" y="22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rot="10800000">
        <a:off x="1757515" y="2810586"/>
        <a:ext cx="7970" cy="7970"/>
      </dsp:txXfrm>
    </dsp:sp>
    <dsp:sp modelId="{3E78BCDC-F3FE-464E-A189-76E7B62BF43F}">
      <dsp:nvSpPr>
        <dsp:cNvPr id="0" name=""/>
        <dsp:cNvSpPr/>
      </dsp:nvSpPr>
      <dsp:spPr>
        <a:xfrm>
          <a:off x="483846" y="2530575"/>
          <a:ext cx="1295399" cy="1295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a:t>Het aanbod</a:t>
          </a:r>
        </a:p>
      </dsp:txBody>
      <dsp:txXfrm>
        <a:off x="673553" y="2720282"/>
        <a:ext cx="915985" cy="91598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1285E-E76A-423D-B431-010B28242631}" type="datetimeFigureOut">
              <a:t>18/11/2022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24DF3-0946-4107-8398-992147CA9E97}" type="slidenum">
              <a:t>‹nr.›</a:t>
            </a:fld>
            <a:endParaRPr lang="en-US"/>
          </a:p>
        </p:txBody>
      </p:sp>
    </p:spTree>
    <p:extLst>
      <p:ext uri="{BB962C8B-B14F-4D97-AF65-F5344CB8AC3E}">
        <p14:creationId xmlns:p14="http://schemas.microsoft.com/office/powerpoint/2010/main" val="2053796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1</a:t>
            </a:fld>
            <a:endParaRPr lang="nl-BE"/>
          </a:p>
        </p:txBody>
      </p:sp>
    </p:spTree>
    <p:extLst>
      <p:ext uri="{BB962C8B-B14F-4D97-AF65-F5344CB8AC3E}">
        <p14:creationId xmlns:p14="http://schemas.microsoft.com/office/powerpoint/2010/main" val="334976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Het gaat erom de verschillende instrumenten en spelers van het gebied via een echte marketingaanpak te optimaliseren. Het gebied analyseren als een merk dat moet worden verkocht en gepromoot. Alle actoren moeten bij deze gemeenschappelijke aanpak worden betrokken: lokale overheden, inwoners, bedrijven, toeristische agentschappen, de onderwijssector, lokale media, verenigingen, enz.</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30</a:t>
            </a:fld>
            <a:endParaRPr lang="nl-BE"/>
          </a:p>
        </p:txBody>
      </p:sp>
    </p:spTree>
    <p:extLst>
      <p:ext uri="{BB962C8B-B14F-4D97-AF65-F5344CB8AC3E}">
        <p14:creationId xmlns:p14="http://schemas.microsoft.com/office/powerpoint/2010/main" val="412969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Het gaat erom de verschillende instrumenten en spelers van het gebied via een echte marketingaanpak te optimaliseren. Het gebied analyseren als een merk dat moet worden verkocht en gepromoot. Alle actoren moeten bij deze gemeenschappelijke aanpak worden betrokken: lokale overheden, inwoners, bedrijven, toeristische agentschappen, de onderwijssector, lokale media, verenigingen, enz.</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31</a:t>
            </a:fld>
            <a:endParaRPr lang="nl-BE"/>
          </a:p>
        </p:txBody>
      </p:sp>
    </p:spTree>
    <p:extLst>
      <p:ext uri="{BB962C8B-B14F-4D97-AF65-F5344CB8AC3E}">
        <p14:creationId xmlns:p14="http://schemas.microsoft.com/office/powerpoint/2010/main" val="2261815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Het gaat erom de verschillende instrumenten en spelers van het gebied via een echte marketingaanpak te optimaliseren. Het gebied analyseren als een merk dat moet worden verkocht en gepromoot. Alle actoren moeten bij deze gemeenschappelijke aanpak worden betrokken: lokale overheden, inwoners, bedrijven, toeristische agentschappen, de onderwijssector, lokale media, verenigingen, enz.</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32</a:t>
            </a:fld>
            <a:endParaRPr lang="nl-BE"/>
          </a:p>
        </p:txBody>
      </p:sp>
    </p:spTree>
    <p:extLst>
      <p:ext uri="{BB962C8B-B14F-4D97-AF65-F5344CB8AC3E}">
        <p14:creationId xmlns:p14="http://schemas.microsoft.com/office/powerpoint/2010/main" val="349522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Het gaat erom de verschillende instrumenten en spelers van het gebied via een echte marketingaanpak te optimaliseren. Het gebied analyseren als een merk dat moet worden verkocht en gepromoot. Alle actoren moeten bij deze gemeenschappelijke aanpak worden betrokken: lokale overheden, inwoners, bedrijven, toeristische agentschappen, de onderwijssector, lokale media, verenigingen, enz.</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33</a:t>
            </a:fld>
            <a:endParaRPr lang="nl-BE"/>
          </a:p>
        </p:txBody>
      </p:sp>
    </p:spTree>
    <p:extLst>
      <p:ext uri="{BB962C8B-B14F-4D97-AF65-F5344CB8AC3E}">
        <p14:creationId xmlns:p14="http://schemas.microsoft.com/office/powerpoint/2010/main" val="219450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Voor een sterk territoriaal merk is een consistente positie, een duidelijke identiteit en een welomschreven personaliteit nodig. Die personaliteit wordt met name gevormd door de wijze waarop de publieke en private actoren met elkaar omgaan, door de graad van verfijning van die relatie, door de wijze waarop het wordt bestuurd, door de bestaande innovatiemodellen of door de mate van participatie van de inwoners. Naast deze voorwaarden is het belangrijk te vermelden dat een merk voortdurend moet evolueren om zijn leiderschap te behouden. </a:t>
            </a:r>
          </a:p>
          <a:p>
            <a:pPr algn="l"/>
            <a:endParaRPr lang="nl-BE" b="0" i="0">
              <a:solidFill>
                <a:srgbClr val="000000"/>
              </a:solidFill>
              <a:effectLst/>
              <a:latin typeface="ff2"/>
            </a:endParaRPr>
          </a:p>
          <a:p>
            <a:pPr algn="l"/>
            <a:r>
              <a:rPr lang="nl-BE" b="0" i="0">
                <a:solidFill>
                  <a:srgbClr val="000000"/>
                </a:solidFill>
                <a:effectLst/>
                <a:latin typeface="ff2"/>
              </a:rPr>
              <a:t>De creatie van een territoriaal merk bestaat uit het opstellen van een plan om de meest realistische, concurrerende en aantrekkelijke strategische visie voor het land, de regio of de stad te bepalen, waarbij niet mag worden vergeten dat die visie niet alleen moet worden nageleefd, maar ook moet worden gecommuniceerd. Ook moet men zowel publieke als particuliere belangen in aanmerking nemen en zich zowel op interne als externe markten richten om diverse doelstellingen te bereiken. In een steeds opener en concurrerender wereld moeten gebieden zich van elkaar onderscheiden door unieke merken te creëren, aangezien het niet wenselijk is dat twee merken dezelfde ruimte of positie innemen. Anders zullen zij uitsterven.</a:t>
            </a:r>
          </a:p>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34</a:t>
            </a:fld>
            <a:endParaRPr lang="nl-BE"/>
          </a:p>
        </p:txBody>
      </p:sp>
    </p:spTree>
    <p:extLst>
      <p:ext uri="{BB962C8B-B14F-4D97-AF65-F5344CB8AC3E}">
        <p14:creationId xmlns:p14="http://schemas.microsoft.com/office/powerpoint/2010/main" val="336062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37</a:t>
            </a:fld>
            <a:endParaRPr lang="nl-BE"/>
          </a:p>
        </p:txBody>
      </p:sp>
    </p:spTree>
    <p:extLst>
      <p:ext uri="{BB962C8B-B14F-4D97-AF65-F5344CB8AC3E}">
        <p14:creationId xmlns:p14="http://schemas.microsoft.com/office/powerpoint/2010/main" val="183612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38</a:t>
            </a:fld>
            <a:endParaRPr lang="nl-BE"/>
          </a:p>
        </p:txBody>
      </p:sp>
    </p:spTree>
    <p:extLst>
      <p:ext uri="{BB962C8B-B14F-4D97-AF65-F5344CB8AC3E}">
        <p14:creationId xmlns:p14="http://schemas.microsoft.com/office/powerpoint/2010/main" val="373690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42</a:t>
            </a:fld>
            <a:endParaRPr lang="nl-BE"/>
          </a:p>
        </p:txBody>
      </p:sp>
    </p:spTree>
    <p:extLst>
      <p:ext uri="{BB962C8B-B14F-4D97-AF65-F5344CB8AC3E}">
        <p14:creationId xmlns:p14="http://schemas.microsoft.com/office/powerpoint/2010/main" val="925616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43</a:t>
            </a:fld>
            <a:endParaRPr lang="nl-BE"/>
          </a:p>
        </p:txBody>
      </p:sp>
    </p:spTree>
    <p:extLst>
      <p:ext uri="{BB962C8B-B14F-4D97-AF65-F5344CB8AC3E}">
        <p14:creationId xmlns:p14="http://schemas.microsoft.com/office/powerpoint/2010/main" val="229528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45</a:t>
            </a:fld>
            <a:endParaRPr lang="nl-BE"/>
          </a:p>
        </p:txBody>
      </p:sp>
    </p:spTree>
    <p:extLst>
      <p:ext uri="{BB962C8B-B14F-4D97-AF65-F5344CB8AC3E}">
        <p14:creationId xmlns:p14="http://schemas.microsoft.com/office/powerpoint/2010/main" val="113458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5</a:t>
            </a:fld>
            <a:endParaRPr lang="nl-BE"/>
          </a:p>
        </p:txBody>
      </p:sp>
    </p:spTree>
    <p:extLst>
      <p:ext uri="{BB962C8B-B14F-4D97-AF65-F5344CB8AC3E}">
        <p14:creationId xmlns:p14="http://schemas.microsoft.com/office/powerpoint/2010/main" val="892930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48</a:t>
            </a:fld>
            <a:endParaRPr lang="nl-BE"/>
          </a:p>
        </p:txBody>
      </p:sp>
    </p:spTree>
    <p:extLst>
      <p:ext uri="{BB962C8B-B14F-4D97-AF65-F5344CB8AC3E}">
        <p14:creationId xmlns:p14="http://schemas.microsoft.com/office/powerpoint/2010/main" val="312885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49</a:t>
            </a:fld>
            <a:endParaRPr lang="nl-BE"/>
          </a:p>
        </p:txBody>
      </p:sp>
    </p:spTree>
    <p:extLst>
      <p:ext uri="{BB962C8B-B14F-4D97-AF65-F5344CB8AC3E}">
        <p14:creationId xmlns:p14="http://schemas.microsoft.com/office/powerpoint/2010/main" val="318926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53</a:t>
            </a:fld>
            <a:endParaRPr lang="nl-BE"/>
          </a:p>
        </p:txBody>
      </p:sp>
    </p:spTree>
    <p:extLst>
      <p:ext uri="{BB962C8B-B14F-4D97-AF65-F5344CB8AC3E}">
        <p14:creationId xmlns:p14="http://schemas.microsoft.com/office/powerpoint/2010/main" val="344864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6</a:t>
            </a:fld>
            <a:endParaRPr lang="nl-BE"/>
          </a:p>
        </p:txBody>
      </p:sp>
    </p:spTree>
    <p:extLst>
      <p:ext uri="{BB962C8B-B14F-4D97-AF65-F5344CB8AC3E}">
        <p14:creationId xmlns:p14="http://schemas.microsoft.com/office/powerpoint/2010/main" val="98770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Powerd</a:t>
            </a:r>
            <a:r>
              <a:rPr lang="en-US">
                <a:cs typeface="Calibri"/>
              </a:rPr>
              <a:t> by</a:t>
            </a:r>
          </a:p>
        </p:txBody>
      </p:sp>
      <p:sp>
        <p:nvSpPr>
          <p:cNvPr id="4" name="Slide Number Placeholder 3"/>
          <p:cNvSpPr>
            <a:spLocks noGrp="1"/>
          </p:cNvSpPr>
          <p:nvPr>
            <p:ph type="sldNum" sz="quarter" idx="5"/>
          </p:nvPr>
        </p:nvSpPr>
        <p:spPr/>
        <p:txBody>
          <a:bodyPr/>
          <a:lstStyle/>
          <a:p>
            <a:fld id="{DB224DF3-0946-4107-8398-992147CA9E97}" type="slidenum">
              <a:t>8</a:t>
            </a:fld>
            <a:endParaRPr lang="en-US"/>
          </a:p>
        </p:txBody>
      </p:sp>
    </p:spTree>
    <p:extLst>
      <p:ext uri="{BB962C8B-B14F-4D97-AF65-F5344CB8AC3E}">
        <p14:creationId xmlns:p14="http://schemas.microsoft.com/office/powerpoint/2010/main" val="2355870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solidFill>
                  <a:srgbClr val="111111"/>
                </a:solidFill>
                <a:effectLst/>
                <a:latin typeface="Century Gothic" panose="020B0502020202020204" pitchFamily="34" charset="0"/>
                <a:ea typeface="Century Gothic" panose="020B0502020202020204" pitchFamily="34" charset="0"/>
                <a:cs typeface="Times New Roman" panose="02020603050405020304" pitchFamily="18" charset="0"/>
              </a:rPr>
              <a:t>Toerisme wordt beschouwd als een belangrijk instrument voor de economische groei van gebieden. Op een markt waar steeds meer concurrentie heerst, is het echter van cruciaal belang dat bestemmingen zich onderscheiden van andere bestemmingen door hun imago op te bouwen met oog voor kenmerken die niet alleen belangrijk zijn voor toeristen, maar vooral ook voor lokale gemeenschappen en belanghebbenden.</a:t>
            </a:r>
            <a:r>
              <a:rPr lang="nl-BE">
                <a:effectLst/>
              </a:rPr>
              <a:t> </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13</a:t>
            </a:fld>
            <a:endParaRPr lang="nl-BE"/>
          </a:p>
        </p:txBody>
      </p:sp>
    </p:spTree>
    <p:extLst>
      <p:ext uri="{BB962C8B-B14F-4D97-AF65-F5344CB8AC3E}">
        <p14:creationId xmlns:p14="http://schemas.microsoft.com/office/powerpoint/2010/main" val="267713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15</a:t>
            </a:fld>
            <a:endParaRPr lang="nl-BE"/>
          </a:p>
        </p:txBody>
      </p:sp>
    </p:spTree>
    <p:extLst>
      <p:ext uri="{BB962C8B-B14F-4D97-AF65-F5344CB8AC3E}">
        <p14:creationId xmlns:p14="http://schemas.microsoft.com/office/powerpoint/2010/main" val="360716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16</a:t>
            </a:fld>
            <a:endParaRPr lang="nl-BE"/>
          </a:p>
        </p:txBody>
      </p:sp>
    </p:spTree>
    <p:extLst>
      <p:ext uri="{BB962C8B-B14F-4D97-AF65-F5344CB8AC3E}">
        <p14:creationId xmlns:p14="http://schemas.microsoft.com/office/powerpoint/2010/main" val="174531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Het gaat erom de verschillende instrumenten en spelers van het gebied via een echte marketingaanpak te optimaliseren. Het gebied analyseren als een merk dat moet worden verkocht en gepromoot. Alle actoren moeten bij deze gemeenschappelijke aanpak worden betrokken: lokale overheden, inwoners, bedrijven, toeristische agentschappen, de onderwijssector, lokale media, verenigingen, enz.</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28</a:t>
            </a:fld>
            <a:endParaRPr lang="nl-BE"/>
          </a:p>
        </p:txBody>
      </p:sp>
    </p:spTree>
    <p:extLst>
      <p:ext uri="{BB962C8B-B14F-4D97-AF65-F5344CB8AC3E}">
        <p14:creationId xmlns:p14="http://schemas.microsoft.com/office/powerpoint/2010/main" val="130267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a:solidFill>
                  <a:srgbClr val="000000"/>
                </a:solidFill>
                <a:effectLst/>
                <a:latin typeface="ff2"/>
              </a:rPr>
              <a:t>Het gaat erom de verschillende instrumenten en spelers van het gebied via een echte marketingaanpak te optimaliseren. Het gebied analyseren als een merk dat moet worden verkocht en gepromoot. Alle actoren moeten bij deze gemeenschappelijke aanpak worden betrokken: lokale overheden, inwoners, bedrijven, toeristische agentschappen, de onderwijssector, lokale media, verenigingen, enz.</a:t>
            </a:r>
            <a:endParaRPr lang="nl-BE"/>
          </a:p>
        </p:txBody>
      </p:sp>
      <p:sp>
        <p:nvSpPr>
          <p:cNvPr id="4" name="Tijdelijke aanduiding voor dianummer 3"/>
          <p:cNvSpPr>
            <a:spLocks noGrp="1"/>
          </p:cNvSpPr>
          <p:nvPr>
            <p:ph type="sldNum" sz="quarter" idx="5"/>
          </p:nvPr>
        </p:nvSpPr>
        <p:spPr/>
        <p:txBody>
          <a:bodyPr/>
          <a:lstStyle/>
          <a:p>
            <a:fld id="{DB224DF3-0946-4107-8398-992147CA9E97}" type="slidenum">
              <a:rPr lang="nl-BE" smtClean="0"/>
              <a:t>29</a:t>
            </a:fld>
            <a:endParaRPr lang="nl-BE"/>
          </a:p>
        </p:txBody>
      </p:sp>
    </p:spTree>
    <p:extLst>
      <p:ext uri="{BB962C8B-B14F-4D97-AF65-F5344CB8AC3E}">
        <p14:creationId xmlns:p14="http://schemas.microsoft.com/office/powerpoint/2010/main" val="3654444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179EBA"/>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D630F98-BFBE-DE43-9172-AF2CBCCD7DD4}"/>
              </a:ext>
            </a:extLst>
          </p:cNvPr>
          <p:cNvPicPr>
            <a:picLocks noChangeAspect="1"/>
          </p:cNvPicPr>
          <p:nvPr userDrawn="1"/>
        </p:nvPicPr>
        <p:blipFill>
          <a:blip r:embed="rId2"/>
          <a:stretch>
            <a:fillRect/>
          </a:stretch>
        </p:blipFill>
        <p:spPr>
          <a:xfrm>
            <a:off x="308183" y="4426366"/>
            <a:ext cx="2431634" cy="2431634"/>
          </a:xfrm>
          <a:prstGeom prst="rect">
            <a:avLst/>
          </a:prstGeom>
        </p:spPr>
      </p:pic>
      <p:sp>
        <p:nvSpPr>
          <p:cNvPr id="2" name="Title 1">
            <a:extLst>
              <a:ext uri="{FF2B5EF4-FFF2-40B4-BE49-F238E27FC236}">
                <a16:creationId xmlns:a16="http://schemas.microsoft.com/office/drawing/2014/main" id="{F6B99E9A-5260-4F4A-8AF8-2B4DBE28C6C8}"/>
              </a:ext>
            </a:extLst>
          </p:cNvPr>
          <p:cNvSpPr>
            <a:spLocks noGrp="1"/>
          </p:cNvSpPr>
          <p:nvPr>
            <p:ph type="ctrTitle"/>
          </p:nvPr>
        </p:nvSpPr>
        <p:spPr>
          <a:xfrm>
            <a:off x="2739817" y="2832262"/>
            <a:ext cx="8614348" cy="781753"/>
          </a:xfrm>
        </p:spPr>
        <p:txBody>
          <a:bodyPr anchor="b">
            <a:normAutofit/>
          </a:bodyPr>
          <a:lstStyle>
            <a:lvl1pPr algn="l">
              <a:defRPr sz="4000" b="1" i="0" spc="300">
                <a:latin typeface="Century Gothic" panose="020B0502020202020204" pitchFamily="34" charset="0"/>
              </a:defRPr>
            </a:lvl1pPr>
          </a:lstStyle>
          <a:p>
            <a:r>
              <a:rPr lang="nl-NL"/>
              <a:t>Klik om stijl te bewerken</a:t>
            </a:r>
            <a:endParaRPr lang="en-US"/>
          </a:p>
        </p:txBody>
      </p:sp>
      <p:sp>
        <p:nvSpPr>
          <p:cNvPr id="3" name="Subtitle 2">
            <a:extLst>
              <a:ext uri="{FF2B5EF4-FFF2-40B4-BE49-F238E27FC236}">
                <a16:creationId xmlns:a16="http://schemas.microsoft.com/office/drawing/2014/main" id="{E4CE7865-7273-AD46-855B-0C3392BD07A8}"/>
              </a:ext>
            </a:extLst>
          </p:cNvPr>
          <p:cNvSpPr>
            <a:spLocks noGrp="1"/>
          </p:cNvSpPr>
          <p:nvPr>
            <p:ph type="subTitle" idx="1"/>
          </p:nvPr>
        </p:nvSpPr>
        <p:spPr>
          <a:xfrm>
            <a:off x="2739817" y="3706091"/>
            <a:ext cx="8614348" cy="445306"/>
          </a:xfrm>
        </p:spPr>
        <p:txBody>
          <a:bodyPr>
            <a:normAutofit/>
          </a:bodyPr>
          <a:lstStyle>
            <a:lvl1pPr marL="0" indent="0" algn="l">
              <a:buNone/>
              <a:defRPr sz="200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Tree>
    <p:extLst>
      <p:ext uri="{BB962C8B-B14F-4D97-AF65-F5344CB8AC3E}">
        <p14:creationId xmlns:p14="http://schemas.microsoft.com/office/powerpoint/2010/main" val="338285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D0D6B8-012D-D849-B5C7-179CD237E651}"/>
              </a:ext>
            </a:extLst>
          </p:cNvPr>
          <p:cNvSpPr/>
          <p:nvPr userDrawn="1"/>
        </p:nvSpPr>
        <p:spPr>
          <a:xfrm>
            <a:off x="0" y="0"/>
            <a:ext cx="12192000" cy="5377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B0DDE4-BF1D-0F4B-A24B-A339111EE0A5}"/>
              </a:ext>
            </a:extLst>
          </p:cNvPr>
          <p:cNvSpPr/>
          <p:nvPr userDrawn="1"/>
        </p:nvSpPr>
        <p:spPr>
          <a:xfrm>
            <a:off x="0" y="5098942"/>
            <a:ext cx="12192000" cy="1759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DA9896-E60E-F042-A427-80A263EEA8C1}"/>
              </a:ext>
            </a:extLst>
          </p:cNvPr>
          <p:cNvSpPr>
            <a:spLocks noGrp="1"/>
          </p:cNvSpPr>
          <p:nvPr>
            <p:ph type="title"/>
          </p:nvPr>
        </p:nvSpPr>
        <p:spPr>
          <a:xfrm>
            <a:off x="2739817" y="5270237"/>
            <a:ext cx="10515600" cy="673491"/>
          </a:xfrm>
        </p:spPr>
        <p:txBody>
          <a:bodyPr anchor="b">
            <a:normAutofit/>
          </a:bodyPr>
          <a:lstStyle>
            <a:lvl1pPr>
              <a:defRPr sz="4000" b="1" i="0" spc="300">
                <a:solidFill>
                  <a:schemeClr val="bg1"/>
                </a:solidFill>
                <a:latin typeface="Century Gothic" panose="020B0502020202020204" pitchFamily="34" charset="0"/>
              </a:defRPr>
            </a:lvl1pPr>
          </a:lstStyle>
          <a:p>
            <a:r>
              <a:rPr lang="nl-NL"/>
              <a:t>Klik om stijl te bewerken</a:t>
            </a:r>
            <a:endParaRPr lang="en-US"/>
          </a:p>
        </p:txBody>
      </p:sp>
      <p:sp>
        <p:nvSpPr>
          <p:cNvPr id="10" name="Subtitle 2">
            <a:extLst>
              <a:ext uri="{FF2B5EF4-FFF2-40B4-BE49-F238E27FC236}">
                <a16:creationId xmlns:a16="http://schemas.microsoft.com/office/drawing/2014/main" id="{59B1E4F6-B80B-C44D-9AA8-B2D548DAB78D}"/>
              </a:ext>
            </a:extLst>
          </p:cNvPr>
          <p:cNvSpPr>
            <a:spLocks noGrp="1"/>
          </p:cNvSpPr>
          <p:nvPr>
            <p:ph type="subTitle" idx="10"/>
          </p:nvPr>
        </p:nvSpPr>
        <p:spPr>
          <a:xfrm>
            <a:off x="2739817" y="6002516"/>
            <a:ext cx="8614348" cy="445306"/>
          </a:xfrm>
        </p:spPr>
        <p:txBody>
          <a:bodyPr>
            <a:normAutofit/>
          </a:bodyPr>
          <a:lstStyle>
            <a:lvl1pPr marL="0" indent="0" algn="l">
              <a:buNone/>
              <a:defRPr sz="2000">
                <a:solidFill>
                  <a:srgbClr val="179EBA"/>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12" name="Picture 11">
            <a:extLst>
              <a:ext uri="{FF2B5EF4-FFF2-40B4-BE49-F238E27FC236}">
                <a16:creationId xmlns:a16="http://schemas.microsoft.com/office/drawing/2014/main" id="{9BB5968D-F19A-9A4B-93F9-D6A4258953B3}"/>
              </a:ext>
            </a:extLst>
          </p:cNvPr>
          <p:cNvPicPr>
            <a:picLocks noChangeAspect="1"/>
          </p:cNvPicPr>
          <p:nvPr userDrawn="1"/>
        </p:nvPicPr>
        <p:blipFill rotWithShape="1">
          <a:blip r:embed="rId2"/>
          <a:srcRect b="18644"/>
          <a:stretch/>
        </p:blipFill>
        <p:spPr>
          <a:xfrm>
            <a:off x="90989" y="5099326"/>
            <a:ext cx="2161686" cy="1758674"/>
          </a:xfrm>
          <a:prstGeom prst="rect">
            <a:avLst/>
          </a:prstGeom>
        </p:spPr>
      </p:pic>
      <p:sp>
        <p:nvSpPr>
          <p:cNvPr id="16" name="Picture Placeholder 15">
            <a:extLst>
              <a:ext uri="{FF2B5EF4-FFF2-40B4-BE49-F238E27FC236}">
                <a16:creationId xmlns:a16="http://schemas.microsoft.com/office/drawing/2014/main" id="{A6D015C8-A40F-0A40-B2BD-9D61A20F2A2D}"/>
              </a:ext>
            </a:extLst>
          </p:cNvPr>
          <p:cNvSpPr>
            <a:spLocks noGrp="1"/>
          </p:cNvSpPr>
          <p:nvPr>
            <p:ph type="pic" sz="quarter" idx="11"/>
          </p:nvPr>
        </p:nvSpPr>
        <p:spPr>
          <a:xfrm>
            <a:off x="0" y="0"/>
            <a:ext cx="12192000" cy="5099050"/>
          </a:xfrm>
        </p:spPr>
        <p:txBody>
          <a:bodyPr/>
          <a:lstStyle/>
          <a:p>
            <a:r>
              <a:rPr lang="nl-NL"/>
              <a:t>Klik op het pictogram als u een afbeelding wilt toevoegen</a:t>
            </a:r>
            <a:endParaRPr lang="en-US"/>
          </a:p>
        </p:txBody>
      </p:sp>
    </p:spTree>
    <p:extLst>
      <p:ext uri="{BB962C8B-B14F-4D97-AF65-F5344CB8AC3E}">
        <p14:creationId xmlns:p14="http://schemas.microsoft.com/office/powerpoint/2010/main" val="384824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0AA6BF-9F9E-4549-8F09-566F2603B3E8}"/>
              </a:ext>
            </a:extLst>
          </p:cNvPr>
          <p:cNvSpPr/>
          <p:nvPr userDrawn="1"/>
        </p:nvSpPr>
        <p:spPr>
          <a:xfrm>
            <a:off x="0" y="0"/>
            <a:ext cx="12192000" cy="5377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B0DDE4-BF1D-0F4B-A24B-A339111EE0A5}"/>
              </a:ext>
            </a:extLst>
          </p:cNvPr>
          <p:cNvSpPr/>
          <p:nvPr userDrawn="1"/>
        </p:nvSpPr>
        <p:spPr>
          <a:xfrm>
            <a:off x="0" y="5098942"/>
            <a:ext cx="12192000" cy="1759058"/>
          </a:xfrm>
          <a:prstGeom prst="rect">
            <a:avLst/>
          </a:prstGeom>
          <a:solidFill>
            <a:srgbClr val="179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A6D015C8-A40F-0A40-B2BD-9D61A20F2A2D}"/>
              </a:ext>
            </a:extLst>
          </p:cNvPr>
          <p:cNvSpPr>
            <a:spLocks noGrp="1"/>
          </p:cNvSpPr>
          <p:nvPr>
            <p:ph type="pic" sz="quarter" idx="11"/>
          </p:nvPr>
        </p:nvSpPr>
        <p:spPr>
          <a:xfrm>
            <a:off x="0" y="0"/>
            <a:ext cx="12192000" cy="5099050"/>
          </a:xfrm>
        </p:spPr>
        <p:txBody>
          <a:bodyPr/>
          <a:lstStyle/>
          <a:p>
            <a:r>
              <a:rPr lang="nl-NL"/>
              <a:t>Klik op het pictogram als u een afbeelding wilt toevoegen</a:t>
            </a:r>
            <a:endParaRPr lang="en-US"/>
          </a:p>
        </p:txBody>
      </p:sp>
      <p:pic>
        <p:nvPicPr>
          <p:cNvPr id="9" name="Picture 8">
            <a:extLst>
              <a:ext uri="{FF2B5EF4-FFF2-40B4-BE49-F238E27FC236}">
                <a16:creationId xmlns:a16="http://schemas.microsoft.com/office/drawing/2014/main" id="{F25849CE-3623-1140-A0C1-3A31680B2D04}"/>
              </a:ext>
            </a:extLst>
          </p:cNvPr>
          <p:cNvPicPr>
            <a:picLocks noChangeAspect="1"/>
          </p:cNvPicPr>
          <p:nvPr userDrawn="1"/>
        </p:nvPicPr>
        <p:blipFill rotWithShape="1">
          <a:blip r:embed="rId2"/>
          <a:srcRect b="33569"/>
          <a:stretch/>
        </p:blipFill>
        <p:spPr>
          <a:xfrm>
            <a:off x="87168" y="5083952"/>
            <a:ext cx="2180497" cy="1448535"/>
          </a:xfrm>
          <a:prstGeom prst="rect">
            <a:avLst/>
          </a:prstGeom>
        </p:spPr>
      </p:pic>
      <p:sp>
        <p:nvSpPr>
          <p:cNvPr id="11" name="Title 1">
            <a:extLst>
              <a:ext uri="{FF2B5EF4-FFF2-40B4-BE49-F238E27FC236}">
                <a16:creationId xmlns:a16="http://schemas.microsoft.com/office/drawing/2014/main" id="{ED1C1D46-2749-0F45-8BF3-FA97D093DB6E}"/>
              </a:ext>
            </a:extLst>
          </p:cNvPr>
          <p:cNvSpPr>
            <a:spLocks noGrp="1"/>
          </p:cNvSpPr>
          <p:nvPr>
            <p:ph type="title"/>
          </p:nvPr>
        </p:nvSpPr>
        <p:spPr>
          <a:xfrm>
            <a:off x="2739817" y="5270237"/>
            <a:ext cx="10515600" cy="673491"/>
          </a:xfrm>
        </p:spPr>
        <p:txBody>
          <a:bodyPr anchor="b">
            <a:normAutofit/>
          </a:bodyPr>
          <a:lstStyle>
            <a:lvl1pPr>
              <a:defRPr sz="4000" b="1" i="0" spc="300">
                <a:solidFill>
                  <a:schemeClr val="bg1"/>
                </a:solidFill>
                <a:latin typeface="Century Gothic" panose="020B0502020202020204" pitchFamily="34" charset="0"/>
              </a:defRPr>
            </a:lvl1pPr>
          </a:lstStyle>
          <a:p>
            <a:r>
              <a:rPr lang="nl-NL"/>
              <a:t>Klik om stijl te bewerken</a:t>
            </a:r>
            <a:endParaRPr lang="en-US"/>
          </a:p>
        </p:txBody>
      </p:sp>
      <p:sp>
        <p:nvSpPr>
          <p:cNvPr id="14" name="Subtitle 2">
            <a:extLst>
              <a:ext uri="{FF2B5EF4-FFF2-40B4-BE49-F238E27FC236}">
                <a16:creationId xmlns:a16="http://schemas.microsoft.com/office/drawing/2014/main" id="{2BFEDF42-F671-4B41-85E1-9B9AF8B168E3}"/>
              </a:ext>
            </a:extLst>
          </p:cNvPr>
          <p:cNvSpPr>
            <a:spLocks noGrp="1"/>
          </p:cNvSpPr>
          <p:nvPr>
            <p:ph type="subTitle" idx="10"/>
          </p:nvPr>
        </p:nvSpPr>
        <p:spPr>
          <a:xfrm>
            <a:off x="2739817" y="6002516"/>
            <a:ext cx="8614348" cy="445306"/>
          </a:xfrm>
        </p:spPr>
        <p:txBody>
          <a:bodyPr>
            <a:normAutofit/>
          </a:bodyPr>
          <a:lstStyle>
            <a:lvl1pPr marL="0" indent="0" algn="l">
              <a:buNone/>
              <a:defRPr sz="2000">
                <a:solidFill>
                  <a:schemeClr val="tx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Tree>
    <p:extLst>
      <p:ext uri="{BB962C8B-B14F-4D97-AF65-F5344CB8AC3E}">
        <p14:creationId xmlns:p14="http://schemas.microsoft.com/office/powerpoint/2010/main" val="166825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5D1F53-96B8-A441-87DF-A742A7CCE12F}"/>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35FA81C-F2CF-E846-B278-7D60B88E5D76}"/>
              </a:ext>
            </a:extLst>
          </p:cNvPr>
          <p:cNvSpPr>
            <a:spLocks noGrp="1"/>
          </p:cNvSpPr>
          <p:nvPr>
            <p:ph type="pic" idx="1"/>
          </p:nvPr>
        </p:nvSpPr>
        <p:spPr>
          <a:xfrm>
            <a:off x="3147934" y="0"/>
            <a:ext cx="904406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Rectangle 9">
            <a:extLst>
              <a:ext uri="{FF2B5EF4-FFF2-40B4-BE49-F238E27FC236}">
                <a16:creationId xmlns:a16="http://schemas.microsoft.com/office/drawing/2014/main" id="{0E421368-995F-5E49-98C3-78894011E1BA}"/>
              </a:ext>
            </a:extLst>
          </p:cNvPr>
          <p:cNvSpPr/>
          <p:nvPr userDrawn="1"/>
        </p:nvSpPr>
        <p:spPr>
          <a:xfrm>
            <a:off x="0" y="0"/>
            <a:ext cx="3147934"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65530A-5B5A-364A-843C-777C4DACE2AE}"/>
              </a:ext>
            </a:extLst>
          </p:cNvPr>
          <p:cNvPicPr>
            <a:picLocks noChangeAspect="1"/>
          </p:cNvPicPr>
          <p:nvPr userDrawn="1"/>
        </p:nvPicPr>
        <p:blipFill rotWithShape="1">
          <a:blip r:embed="rId2"/>
          <a:srcRect b="18644"/>
          <a:stretch/>
        </p:blipFill>
        <p:spPr>
          <a:xfrm>
            <a:off x="90989" y="5099326"/>
            <a:ext cx="2161686" cy="1758674"/>
          </a:xfrm>
          <a:prstGeom prst="rect">
            <a:avLst/>
          </a:prstGeom>
        </p:spPr>
      </p:pic>
      <p:sp>
        <p:nvSpPr>
          <p:cNvPr id="18" name="Title 1">
            <a:extLst>
              <a:ext uri="{FF2B5EF4-FFF2-40B4-BE49-F238E27FC236}">
                <a16:creationId xmlns:a16="http://schemas.microsoft.com/office/drawing/2014/main" id="{789FCB3B-033B-9142-8CE0-B4D78233EEFC}"/>
              </a:ext>
            </a:extLst>
          </p:cNvPr>
          <p:cNvSpPr>
            <a:spLocks noGrp="1"/>
          </p:cNvSpPr>
          <p:nvPr>
            <p:ph type="title"/>
          </p:nvPr>
        </p:nvSpPr>
        <p:spPr>
          <a:xfrm>
            <a:off x="3637284" y="5270237"/>
            <a:ext cx="8059416" cy="673491"/>
          </a:xfrm>
        </p:spPr>
        <p:txBody>
          <a:bodyPr anchor="b">
            <a:normAutofit/>
          </a:bodyPr>
          <a:lstStyle>
            <a:lvl1pPr>
              <a:defRPr sz="4000" b="1" i="0" spc="300">
                <a:solidFill>
                  <a:schemeClr val="bg1"/>
                </a:solidFill>
                <a:latin typeface="Century Gothic" panose="020B0502020202020204" pitchFamily="34" charset="0"/>
              </a:defRPr>
            </a:lvl1pPr>
          </a:lstStyle>
          <a:p>
            <a:r>
              <a:rPr lang="nl-NL"/>
              <a:t>Klik om stijl te bewerken</a:t>
            </a:r>
            <a:endParaRPr lang="en-US"/>
          </a:p>
        </p:txBody>
      </p:sp>
      <p:sp>
        <p:nvSpPr>
          <p:cNvPr id="19" name="Subtitle 2">
            <a:extLst>
              <a:ext uri="{FF2B5EF4-FFF2-40B4-BE49-F238E27FC236}">
                <a16:creationId xmlns:a16="http://schemas.microsoft.com/office/drawing/2014/main" id="{0EC40669-1817-0742-A457-1FC0C52CDC4A}"/>
              </a:ext>
            </a:extLst>
          </p:cNvPr>
          <p:cNvSpPr>
            <a:spLocks noGrp="1"/>
          </p:cNvSpPr>
          <p:nvPr>
            <p:ph type="subTitle" idx="10"/>
          </p:nvPr>
        </p:nvSpPr>
        <p:spPr>
          <a:xfrm>
            <a:off x="3637284" y="6002516"/>
            <a:ext cx="8059416" cy="445306"/>
          </a:xfrm>
        </p:spPr>
        <p:txBody>
          <a:bodyPr>
            <a:normAutofit/>
          </a:bodyPr>
          <a:lstStyle>
            <a:lvl1pPr marL="0" indent="0" algn="l">
              <a:buNone/>
              <a:defRPr sz="2000">
                <a:solidFill>
                  <a:schemeClr val="tx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Tree>
    <p:extLst>
      <p:ext uri="{BB962C8B-B14F-4D97-AF65-F5344CB8AC3E}">
        <p14:creationId xmlns:p14="http://schemas.microsoft.com/office/powerpoint/2010/main" val="229867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5D1F53-96B8-A441-87DF-A742A7CCE12F}"/>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35FA81C-F2CF-E846-B278-7D60B88E5D76}"/>
              </a:ext>
            </a:extLst>
          </p:cNvPr>
          <p:cNvSpPr>
            <a:spLocks noGrp="1"/>
          </p:cNvSpPr>
          <p:nvPr>
            <p:ph type="pic" idx="1"/>
          </p:nvPr>
        </p:nvSpPr>
        <p:spPr>
          <a:xfrm>
            <a:off x="3147934" y="0"/>
            <a:ext cx="904406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Rectangle 9">
            <a:extLst>
              <a:ext uri="{FF2B5EF4-FFF2-40B4-BE49-F238E27FC236}">
                <a16:creationId xmlns:a16="http://schemas.microsoft.com/office/drawing/2014/main" id="{0E421368-995F-5E49-98C3-78894011E1BA}"/>
              </a:ext>
            </a:extLst>
          </p:cNvPr>
          <p:cNvSpPr/>
          <p:nvPr userDrawn="1"/>
        </p:nvSpPr>
        <p:spPr>
          <a:xfrm>
            <a:off x="0" y="0"/>
            <a:ext cx="3147934" cy="6857999"/>
          </a:xfrm>
          <a:prstGeom prst="rect">
            <a:avLst/>
          </a:prstGeom>
          <a:solidFill>
            <a:srgbClr val="179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1A3E53-6567-D34C-B0B7-AE3868B18098}"/>
              </a:ext>
            </a:extLst>
          </p:cNvPr>
          <p:cNvPicPr>
            <a:picLocks noChangeAspect="1"/>
          </p:cNvPicPr>
          <p:nvPr userDrawn="1"/>
        </p:nvPicPr>
        <p:blipFill rotWithShape="1">
          <a:blip r:embed="rId2"/>
          <a:srcRect b="33569"/>
          <a:stretch/>
        </p:blipFill>
        <p:spPr>
          <a:xfrm>
            <a:off x="87168" y="5083952"/>
            <a:ext cx="2180497" cy="1448535"/>
          </a:xfrm>
          <a:prstGeom prst="rect">
            <a:avLst/>
          </a:prstGeom>
        </p:spPr>
      </p:pic>
      <p:sp>
        <p:nvSpPr>
          <p:cNvPr id="7" name="Picture Placeholder 2">
            <a:extLst>
              <a:ext uri="{FF2B5EF4-FFF2-40B4-BE49-F238E27FC236}">
                <a16:creationId xmlns:a16="http://schemas.microsoft.com/office/drawing/2014/main" id="{A329B7D8-E635-1C43-A86B-222FDFC5B5B5}"/>
              </a:ext>
            </a:extLst>
          </p:cNvPr>
          <p:cNvSpPr>
            <a:spLocks noGrp="1"/>
          </p:cNvSpPr>
          <p:nvPr>
            <p:ph type="pic" idx="10"/>
          </p:nvPr>
        </p:nvSpPr>
        <p:spPr>
          <a:xfrm>
            <a:off x="3147934" y="0"/>
            <a:ext cx="904406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9" name="Title 1">
            <a:extLst>
              <a:ext uri="{FF2B5EF4-FFF2-40B4-BE49-F238E27FC236}">
                <a16:creationId xmlns:a16="http://schemas.microsoft.com/office/drawing/2014/main" id="{3ABD0FB5-48FA-B14D-B687-10EA7E8638FC}"/>
              </a:ext>
            </a:extLst>
          </p:cNvPr>
          <p:cNvSpPr>
            <a:spLocks noGrp="1"/>
          </p:cNvSpPr>
          <p:nvPr>
            <p:ph type="title"/>
          </p:nvPr>
        </p:nvSpPr>
        <p:spPr>
          <a:xfrm>
            <a:off x="3637284" y="5270237"/>
            <a:ext cx="8059416" cy="673491"/>
          </a:xfrm>
        </p:spPr>
        <p:txBody>
          <a:bodyPr anchor="b">
            <a:normAutofit/>
          </a:bodyPr>
          <a:lstStyle>
            <a:lvl1pPr>
              <a:defRPr sz="4000" b="1" i="0" spc="300">
                <a:solidFill>
                  <a:schemeClr val="bg1"/>
                </a:solidFill>
                <a:latin typeface="Century Gothic" panose="020B0502020202020204" pitchFamily="34" charset="0"/>
              </a:defRPr>
            </a:lvl1pPr>
          </a:lstStyle>
          <a:p>
            <a:r>
              <a:rPr lang="nl-NL"/>
              <a:t>Klik om stijl te bewerken</a:t>
            </a:r>
            <a:endParaRPr lang="en-US"/>
          </a:p>
        </p:txBody>
      </p:sp>
      <p:sp>
        <p:nvSpPr>
          <p:cNvPr id="13" name="Subtitle 2">
            <a:extLst>
              <a:ext uri="{FF2B5EF4-FFF2-40B4-BE49-F238E27FC236}">
                <a16:creationId xmlns:a16="http://schemas.microsoft.com/office/drawing/2014/main" id="{A23A01F1-420D-E044-8B9A-10693DE74AF4}"/>
              </a:ext>
            </a:extLst>
          </p:cNvPr>
          <p:cNvSpPr>
            <a:spLocks noGrp="1"/>
          </p:cNvSpPr>
          <p:nvPr>
            <p:ph type="subTitle" idx="11"/>
          </p:nvPr>
        </p:nvSpPr>
        <p:spPr>
          <a:xfrm>
            <a:off x="3637284" y="6002516"/>
            <a:ext cx="8059416" cy="445306"/>
          </a:xfrm>
        </p:spPr>
        <p:txBody>
          <a:bodyPr>
            <a:normAutofit/>
          </a:bodyPr>
          <a:lstStyle>
            <a:lvl1pPr marL="0" indent="0" algn="l">
              <a:buNone/>
              <a:defRPr sz="2000">
                <a:solidFill>
                  <a:srgbClr val="179EBA"/>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Tree>
    <p:extLst>
      <p:ext uri="{BB962C8B-B14F-4D97-AF65-F5344CB8AC3E}">
        <p14:creationId xmlns:p14="http://schemas.microsoft.com/office/powerpoint/2010/main" val="221255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E2CD58-3D32-724F-ABE5-CF91D0CB036C}"/>
              </a:ext>
            </a:extLst>
          </p:cNvPr>
          <p:cNvSpPr>
            <a:spLocks noGrp="1"/>
          </p:cNvSpPr>
          <p:nvPr>
            <p:ph type="title"/>
          </p:nvPr>
        </p:nvSpPr>
        <p:spPr>
          <a:xfrm>
            <a:off x="661182" y="635221"/>
            <a:ext cx="10720754" cy="476127"/>
          </a:xfrm>
        </p:spPr>
        <p:txBody>
          <a:bodyPr>
            <a:normAutofit/>
          </a:bodyPr>
          <a:lstStyle>
            <a:lvl1pPr>
              <a:defRPr sz="2800" b="1" i="0" spc="300">
                <a:latin typeface="Century Gothic" panose="020B0502020202020204" pitchFamily="34" charset="0"/>
              </a:defRPr>
            </a:lvl1pPr>
          </a:lstStyle>
          <a:p>
            <a:r>
              <a:rPr lang="nl-NL"/>
              <a:t>Klik om stijl te bewerken</a:t>
            </a:r>
            <a:endParaRPr lang="en-US"/>
          </a:p>
        </p:txBody>
      </p:sp>
      <p:sp>
        <p:nvSpPr>
          <p:cNvPr id="3" name="Content Placeholder 2">
            <a:extLst>
              <a:ext uri="{FF2B5EF4-FFF2-40B4-BE49-F238E27FC236}">
                <a16:creationId xmlns:a16="http://schemas.microsoft.com/office/drawing/2014/main" id="{6793FC44-789F-C24A-BA30-D08C5765AF54}"/>
              </a:ext>
            </a:extLst>
          </p:cNvPr>
          <p:cNvSpPr>
            <a:spLocks noGrp="1"/>
          </p:cNvSpPr>
          <p:nvPr>
            <p:ph sz="half" idx="1"/>
          </p:nvPr>
        </p:nvSpPr>
        <p:spPr>
          <a:xfrm>
            <a:off x="633046" y="1825625"/>
            <a:ext cx="5181600" cy="3829587"/>
          </a:xfrm>
        </p:spPr>
        <p:txBody>
          <a:bodyPr/>
          <a:lstStyle>
            <a:lvl1pPr>
              <a:buClr>
                <a:srgbClr val="179EBA"/>
              </a:buClr>
              <a:defRPr sz="1800"/>
            </a:lvl1pPr>
            <a:lvl2pPr>
              <a:buClr>
                <a:srgbClr val="179EBA"/>
              </a:buClr>
              <a:defRPr sz="1600"/>
            </a:lvl2pPr>
            <a:lvl3pPr>
              <a:buClr>
                <a:srgbClr val="179EBA"/>
              </a:buClr>
              <a:defRPr sz="1400"/>
            </a:lvl3pPr>
            <a:lvl4pPr>
              <a:buClr>
                <a:srgbClr val="179EBA"/>
              </a:buClr>
              <a:defRPr sz="1200"/>
            </a:lvl4pPr>
            <a:lvl5pPr>
              <a:buClr>
                <a:srgbClr val="179EBA"/>
              </a:buCl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a:extLst>
              <a:ext uri="{FF2B5EF4-FFF2-40B4-BE49-F238E27FC236}">
                <a16:creationId xmlns:a16="http://schemas.microsoft.com/office/drawing/2014/main" id="{2015C7F7-2A5C-7047-AA3D-C3F10923977C}"/>
              </a:ext>
            </a:extLst>
          </p:cNvPr>
          <p:cNvSpPr>
            <a:spLocks noGrp="1"/>
          </p:cNvSpPr>
          <p:nvPr>
            <p:ph sz="half" idx="2"/>
          </p:nvPr>
        </p:nvSpPr>
        <p:spPr>
          <a:xfrm>
            <a:off x="6172200" y="1825625"/>
            <a:ext cx="5181600" cy="3829587"/>
          </a:xfrm>
        </p:spPr>
        <p:txBody>
          <a:bodyPr/>
          <a:lstStyle>
            <a:lvl1pPr>
              <a:buClr>
                <a:srgbClr val="179EBA"/>
              </a:buClr>
              <a:defRPr sz="1800"/>
            </a:lvl1pPr>
            <a:lvl2pPr>
              <a:buClr>
                <a:srgbClr val="179EBA"/>
              </a:buClr>
              <a:defRPr sz="1600"/>
            </a:lvl2pPr>
            <a:lvl3pPr>
              <a:buClr>
                <a:srgbClr val="179EBA"/>
              </a:buClr>
              <a:defRPr sz="1400"/>
            </a:lvl3pPr>
            <a:lvl4pPr>
              <a:buClr>
                <a:srgbClr val="179EBA"/>
              </a:buClr>
              <a:defRPr sz="1200"/>
            </a:lvl4pPr>
            <a:lvl5pPr>
              <a:buClr>
                <a:srgbClr val="179EBA"/>
              </a:buCl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Slide Number Placeholder 6">
            <a:extLst>
              <a:ext uri="{FF2B5EF4-FFF2-40B4-BE49-F238E27FC236}">
                <a16:creationId xmlns:a16="http://schemas.microsoft.com/office/drawing/2014/main" id="{9A301721-0E48-B344-B692-6577BD07E2E6}"/>
              </a:ext>
            </a:extLst>
          </p:cNvPr>
          <p:cNvSpPr>
            <a:spLocks noGrp="1"/>
          </p:cNvSpPr>
          <p:nvPr>
            <p:ph type="sldNum" sz="quarter" idx="12"/>
          </p:nvPr>
        </p:nvSpPr>
        <p:spPr/>
        <p:txBody>
          <a:bodyPr/>
          <a:lstStyle/>
          <a:p>
            <a:fld id="{CB8A8E5A-83BC-7045-9725-617551E7CB00}" type="slidenum">
              <a:rPr lang="en-US" smtClean="0"/>
              <a:t>‹nr.›</a:t>
            </a:fld>
            <a:endParaRPr lang="en-US"/>
          </a:p>
        </p:txBody>
      </p:sp>
    </p:spTree>
    <p:extLst>
      <p:ext uri="{BB962C8B-B14F-4D97-AF65-F5344CB8AC3E}">
        <p14:creationId xmlns:p14="http://schemas.microsoft.com/office/powerpoint/2010/main" val="355356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E2CD58-3D32-724F-ABE5-CF91D0CB036C}"/>
              </a:ext>
            </a:extLst>
          </p:cNvPr>
          <p:cNvSpPr>
            <a:spLocks noGrp="1"/>
          </p:cNvSpPr>
          <p:nvPr>
            <p:ph type="title"/>
          </p:nvPr>
        </p:nvSpPr>
        <p:spPr>
          <a:xfrm>
            <a:off x="661182" y="635221"/>
            <a:ext cx="10720754" cy="476127"/>
          </a:xfrm>
        </p:spPr>
        <p:txBody>
          <a:bodyPr>
            <a:normAutofit/>
          </a:bodyPr>
          <a:lstStyle>
            <a:lvl1pPr>
              <a:defRPr sz="2800" b="1" i="0" spc="300">
                <a:latin typeface="Century Gothic" panose="020B0502020202020204" pitchFamily="34" charset="0"/>
              </a:defRPr>
            </a:lvl1pPr>
          </a:lstStyle>
          <a:p>
            <a:r>
              <a:rPr lang="nl-NL"/>
              <a:t>Klik om stijl te bewerken</a:t>
            </a:r>
            <a:endParaRPr lang="en-US"/>
          </a:p>
        </p:txBody>
      </p:sp>
      <p:sp>
        <p:nvSpPr>
          <p:cNvPr id="4" name="Content Placeholder 3">
            <a:extLst>
              <a:ext uri="{FF2B5EF4-FFF2-40B4-BE49-F238E27FC236}">
                <a16:creationId xmlns:a16="http://schemas.microsoft.com/office/drawing/2014/main" id="{2015C7F7-2A5C-7047-AA3D-C3F10923977C}"/>
              </a:ext>
            </a:extLst>
          </p:cNvPr>
          <p:cNvSpPr>
            <a:spLocks noGrp="1"/>
          </p:cNvSpPr>
          <p:nvPr>
            <p:ph sz="half" idx="2"/>
          </p:nvPr>
        </p:nvSpPr>
        <p:spPr>
          <a:xfrm>
            <a:off x="661182" y="1825625"/>
            <a:ext cx="10692618" cy="3829587"/>
          </a:xfrm>
        </p:spPr>
        <p:txBody>
          <a:bodyPr/>
          <a:lstStyle>
            <a:lvl1pPr>
              <a:buClr>
                <a:srgbClr val="179EBA"/>
              </a:buClr>
              <a:defRPr sz="1800"/>
            </a:lvl1pPr>
            <a:lvl2pPr>
              <a:buClr>
                <a:srgbClr val="179EBA"/>
              </a:buClr>
              <a:defRPr sz="1600"/>
            </a:lvl2pPr>
            <a:lvl3pPr>
              <a:buClr>
                <a:srgbClr val="179EBA"/>
              </a:buClr>
              <a:defRPr sz="1400"/>
            </a:lvl3pPr>
            <a:lvl4pPr>
              <a:buClr>
                <a:srgbClr val="179EBA"/>
              </a:buClr>
              <a:defRPr sz="1200"/>
            </a:lvl4pPr>
            <a:lvl5pPr>
              <a:buClr>
                <a:srgbClr val="179EBA"/>
              </a:buCl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Slide Number Placeholder 6">
            <a:extLst>
              <a:ext uri="{FF2B5EF4-FFF2-40B4-BE49-F238E27FC236}">
                <a16:creationId xmlns:a16="http://schemas.microsoft.com/office/drawing/2014/main" id="{9A301721-0E48-B344-B692-6577BD07E2E6}"/>
              </a:ext>
            </a:extLst>
          </p:cNvPr>
          <p:cNvSpPr>
            <a:spLocks noGrp="1"/>
          </p:cNvSpPr>
          <p:nvPr>
            <p:ph type="sldNum" sz="quarter" idx="12"/>
          </p:nvPr>
        </p:nvSpPr>
        <p:spPr/>
        <p:txBody>
          <a:bodyPr/>
          <a:lstStyle/>
          <a:p>
            <a:fld id="{CB8A8E5A-83BC-7045-9725-617551E7CB00}" type="slidenum">
              <a:rPr lang="en-US" smtClean="0"/>
              <a:t>‹nr.›</a:t>
            </a:fld>
            <a:endParaRPr lang="en-US"/>
          </a:p>
        </p:txBody>
      </p:sp>
    </p:spTree>
    <p:extLst>
      <p:ext uri="{BB962C8B-B14F-4D97-AF65-F5344CB8AC3E}">
        <p14:creationId xmlns:p14="http://schemas.microsoft.com/office/powerpoint/2010/main" val="2336570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option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6EB352-71CB-F848-8B10-8130E71A9872}"/>
              </a:ext>
            </a:extLst>
          </p:cNvPr>
          <p:cNvSpPr/>
          <p:nvPr userDrawn="1"/>
        </p:nvSpPr>
        <p:spPr>
          <a:xfrm>
            <a:off x="0" y="0"/>
            <a:ext cx="12192000" cy="6858000"/>
          </a:xfrm>
          <a:prstGeom prst="rect">
            <a:avLst/>
          </a:prstGeom>
          <a:solidFill>
            <a:srgbClr val="179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F2B7F63-6AB9-0046-99A7-41B6D62EC7A8}"/>
              </a:ext>
            </a:extLst>
          </p:cNvPr>
          <p:cNvPicPr>
            <a:picLocks noChangeAspect="1"/>
          </p:cNvPicPr>
          <p:nvPr userDrawn="1"/>
        </p:nvPicPr>
        <p:blipFill rotWithShape="1">
          <a:blip r:embed="rId2"/>
          <a:srcRect b="33569"/>
          <a:stretch/>
        </p:blipFill>
        <p:spPr>
          <a:xfrm>
            <a:off x="87168" y="5083952"/>
            <a:ext cx="2180497" cy="1448535"/>
          </a:xfrm>
          <a:prstGeom prst="rect">
            <a:avLst/>
          </a:prstGeom>
        </p:spPr>
      </p:pic>
      <p:pic>
        <p:nvPicPr>
          <p:cNvPr id="9" name="Picture 8">
            <a:extLst>
              <a:ext uri="{FF2B5EF4-FFF2-40B4-BE49-F238E27FC236}">
                <a16:creationId xmlns:a16="http://schemas.microsoft.com/office/drawing/2014/main" id="{253A080C-CBD6-0B40-9F88-60C8AEBE0494}"/>
              </a:ext>
            </a:extLst>
          </p:cNvPr>
          <p:cNvPicPr>
            <a:picLocks noChangeAspect="1"/>
          </p:cNvPicPr>
          <p:nvPr userDrawn="1"/>
        </p:nvPicPr>
        <p:blipFill>
          <a:blip r:embed="rId3"/>
          <a:stretch>
            <a:fillRect/>
          </a:stretch>
        </p:blipFill>
        <p:spPr>
          <a:xfrm rot="10800000">
            <a:off x="5465737" y="1003703"/>
            <a:ext cx="1162554" cy="1162554"/>
          </a:xfrm>
          <a:prstGeom prst="rect">
            <a:avLst/>
          </a:prstGeom>
        </p:spPr>
      </p:pic>
      <p:sp>
        <p:nvSpPr>
          <p:cNvPr id="11" name="Text Placeholder 10">
            <a:extLst>
              <a:ext uri="{FF2B5EF4-FFF2-40B4-BE49-F238E27FC236}">
                <a16:creationId xmlns:a16="http://schemas.microsoft.com/office/drawing/2014/main" id="{8C612F79-5175-B948-B479-F028A68C3EB3}"/>
              </a:ext>
            </a:extLst>
          </p:cNvPr>
          <p:cNvSpPr>
            <a:spLocks noGrp="1"/>
          </p:cNvSpPr>
          <p:nvPr>
            <p:ph type="body" sz="quarter" idx="10"/>
          </p:nvPr>
        </p:nvSpPr>
        <p:spPr>
          <a:xfrm>
            <a:off x="1938338" y="2335675"/>
            <a:ext cx="8391525" cy="2590800"/>
          </a:xfrm>
        </p:spPr>
        <p:txBody>
          <a:bodyPr/>
          <a:lstStyle>
            <a:lvl1pPr marL="0" indent="0" algn="ctr">
              <a:buNone/>
              <a:defRPr b="0" i="1">
                <a:solidFill>
                  <a:schemeClr val="bg1"/>
                </a:solidFill>
                <a:latin typeface="Century Gothic" panose="020B0502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13" name="Straight Connector 12">
            <a:extLst>
              <a:ext uri="{FF2B5EF4-FFF2-40B4-BE49-F238E27FC236}">
                <a16:creationId xmlns:a16="http://schemas.microsoft.com/office/drawing/2014/main" id="{587E53C8-E052-8841-ACC4-421541EB5AD8}"/>
              </a:ext>
            </a:extLst>
          </p:cNvPr>
          <p:cNvCxnSpPr>
            <a:cxnSpLocks/>
          </p:cNvCxnSpPr>
          <p:nvPr userDrawn="1"/>
        </p:nvCxnSpPr>
        <p:spPr>
          <a:xfrm>
            <a:off x="5350327" y="2166257"/>
            <a:ext cx="138248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33104-7BEA-A549-893D-0A26392AECF1}"/>
              </a:ext>
            </a:extLst>
          </p:cNvPr>
          <p:cNvCxnSpPr>
            <a:cxnSpLocks/>
          </p:cNvCxnSpPr>
          <p:nvPr userDrawn="1"/>
        </p:nvCxnSpPr>
        <p:spPr>
          <a:xfrm>
            <a:off x="5350327" y="5094512"/>
            <a:ext cx="138248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020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6EB352-71CB-F848-8B10-8130E71A98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253A080C-CBD6-0B40-9F88-60C8AEBE0494}"/>
              </a:ext>
            </a:extLst>
          </p:cNvPr>
          <p:cNvPicPr>
            <a:picLocks noChangeAspect="1"/>
          </p:cNvPicPr>
          <p:nvPr userDrawn="1"/>
        </p:nvPicPr>
        <p:blipFill>
          <a:blip r:embed="rId2"/>
          <a:stretch>
            <a:fillRect/>
          </a:stretch>
        </p:blipFill>
        <p:spPr>
          <a:xfrm rot="10800000">
            <a:off x="5465737" y="1003703"/>
            <a:ext cx="1162554" cy="1162554"/>
          </a:xfrm>
          <a:prstGeom prst="rect">
            <a:avLst/>
          </a:prstGeom>
        </p:spPr>
      </p:pic>
      <p:sp>
        <p:nvSpPr>
          <p:cNvPr id="11" name="Text Placeholder 10">
            <a:extLst>
              <a:ext uri="{FF2B5EF4-FFF2-40B4-BE49-F238E27FC236}">
                <a16:creationId xmlns:a16="http://schemas.microsoft.com/office/drawing/2014/main" id="{8C612F79-5175-B948-B479-F028A68C3EB3}"/>
              </a:ext>
            </a:extLst>
          </p:cNvPr>
          <p:cNvSpPr>
            <a:spLocks noGrp="1"/>
          </p:cNvSpPr>
          <p:nvPr>
            <p:ph type="body" sz="quarter" idx="10"/>
          </p:nvPr>
        </p:nvSpPr>
        <p:spPr>
          <a:xfrm>
            <a:off x="1938338" y="2335675"/>
            <a:ext cx="8391525" cy="2590800"/>
          </a:xfrm>
        </p:spPr>
        <p:txBody>
          <a:bodyPr/>
          <a:lstStyle>
            <a:lvl1pPr marL="0" indent="0" algn="ctr">
              <a:buNone/>
              <a:defRPr b="0" i="1">
                <a:solidFill>
                  <a:schemeClr val="bg1"/>
                </a:solidFill>
                <a:latin typeface="Century Gothic" panose="020B0502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pic>
        <p:nvPicPr>
          <p:cNvPr id="8" name="Picture 7">
            <a:extLst>
              <a:ext uri="{FF2B5EF4-FFF2-40B4-BE49-F238E27FC236}">
                <a16:creationId xmlns:a16="http://schemas.microsoft.com/office/drawing/2014/main" id="{3F6CC3A3-46CC-C249-9F5E-F6C9458A7408}"/>
              </a:ext>
            </a:extLst>
          </p:cNvPr>
          <p:cNvPicPr>
            <a:picLocks noChangeAspect="1"/>
          </p:cNvPicPr>
          <p:nvPr userDrawn="1"/>
        </p:nvPicPr>
        <p:blipFill rotWithShape="1">
          <a:blip r:embed="rId3"/>
          <a:srcRect b="18644"/>
          <a:stretch/>
        </p:blipFill>
        <p:spPr>
          <a:xfrm>
            <a:off x="90989" y="5099326"/>
            <a:ext cx="2161686" cy="1758674"/>
          </a:xfrm>
          <a:prstGeom prst="rect">
            <a:avLst/>
          </a:prstGeom>
        </p:spPr>
      </p:pic>
      <p:cxnSp>
        <p:nvCxnSpPr>
          <p:cNvPr id="10" name="Straight Connector 9">
            <a:extLst>
              <a:ext uri="{FF2B5EF4-FFF2-40B4-BE49-F238E27FC236}">
                <a16:creationId xmlns:a16="http://schemas.microsoft.com/office/drawing/2014/main" id="{1CB85746-D0A5-EB49-9881-8D0F5838FE68}"/>
              </a:ext>
            </a:extLst>
          </p:cNvPr>
          <p:cNvCxnSpPr>
            <a:cxnSpLocks/>
          </p:cNvCxnSpPr>
          <p:nvPr userDrawn="1"/>
        </p:nvCxnSpPr>
        <p:spPr>
          <a:xfrm>
            <a:off x="5350327" y="2166257"/>
            <a:ext cx="1382486"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86FA40-5736-C746-812D-EF6D68E527F8}"/>
              </a:ext>
            </a:extLst>
          </p:cNvPr>
          <p:cNvCxnSpPr>
            <a:cxnSpLocks/>
          </p:cNvCxnSpPr>
          <p:nvPr userDrawn="1"/>
        </p:nvCxnSpPr>
        <p:spPr>
          <a:xfrm>
            <a:off x="5350327" y="5094512"/>
            <a:ext cx="1382486"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46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DCAD3-58D3-B841-9E19-0E67C4B85C85}"/>
              </a:ext>
            </a:extLst>
          </p:cNvPr>
          <p:cNvSpPr>
            <a:spLocks noGrp="1"/>
          </p:cNvSpPr>
          <p:nvPr>
            <p:ph type="title"/>
          </p:nvPr>
        </p:nvSpPr>
        <p:spPr>
          <a:xfrm>
            <a:off x="654808" y="577346"/>
            <a:ext cx="10693958" cy="594244"/>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a:extLst>
              <a:ext uri="{FF2B5EF4-FFF2-40B4-BE49-F238E27FC236}">
                <a16:creationId xmlns:a16="http://schemas.microsoft.com/office/drawing/2014/main" id="{2A59808A-A7DD-8440-9289-3C64EF8739C0}"/>
              </a:ext>
            </a:extLst>
          </p:cNvPr>
          <p:cNvSpPr>
            <a:spLocks noGrp="1"/>
          </p:cNvSpPr>
          <p:nvPr>
            <p:ph type="body" idx="1"/>
          </p:nvPr>
        </p:nvSpPr>
        <p:spPr>
          <a:xfrm>
            <a:off x="654807" y="1825625"/>
            <a:ext cx="10693959" cy="3780669"/>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Oval 6">
            <a:extLst>
              <a:ext uri="{FF2B5EF4-FFF2-40B4-BE49-F238E27FC236}">
                <a16:creationId xmlns:a16="http://schemas.microsoft.com/office/drawing/2014/main" id="{1D18BB30-8239-4E4A-86C2-2863B20F2884}"/>
              </a:ext>
            </a:extLst>
          </p:cNvPr>
          <p:cNvSpPr/>
          <p:nvPr userDrawn="1"/>
        </p:nvSpPr>
        <p:spPr>
          <a:xfrm>
            <a:off x="11039270" y="6206555"/>
            <a:ext cx="262277" cy="262277"/>
          </a:xfrm>
          <a:prstGeom prst="ellipse">
            <a:avLst/>
          </a:prstGeom>
          <a:solidFill>
            <a:srgbClr val="179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6F4DC12-EFD6-5942-A120-C1D74AFFDE5B}"/>
              </a:ext>
            </a:extLst>
          </p:cNvPr>
          <p:cNvSpPr>
            <a:spLocks noGrp="1"/>
          </p:cNvSpPr>
          <p:nvPr>
            <p:ph type="sldNum" sz="quarter" idx="4"/>
          </p:nvPr>
        </p:nvSpPr>
        <p:spPr>
          <a:xfrm>
            <a:off x="11016410" y="6145946"/>
            <a:ext cx="314530" cy="365125"/>
          </a:xfrm>
          <a:prstGeom prst="rect">
            <a:avLst/>
          </a:prstGeom>
        </p:spPr>
        <p:txBody>
          <a:bodyPr vert="horz" lIns="91440" tIns="45720" rIns="91440" bIns="45720" rtlCol="0" anchor="ctr"/>
          <a:lstStyle>
            <a:lvl1pPr algn="ctr">
              <a:defRPr sz="800">
                <a:solidFill>
                  <a:schemeClr val="bg1"/>
                </a:solidFill>
              </a:defRPr>
            </a:lvl1pPr>
          </a:lstStyle>
          <a:p>
            <a:fld id="{CB8A8E5A-83BC-7045-9725-617551E7CB00}" type="slidenum">
              <a:rPr lang="en-US" smtClean="0"/>
              <a:pPr/>
              <a:t>‹nr.›</a:t>
            </a:fld>
            <a:endParaRPr lang="en-US"/>
          </a:p>
        </p:txBody>
      </p:sp>
      <p:cxnSp>
        <p:nvCxnSpPr>
          <p:cNvPr id="8" name="Straight Connector 7">
            <a:extLst>
              <a:ext uri="{FF2B5EF4-FFF2-40B4-BE49-F238E27FC236}">
                <a16:creationId xmlns:a16="http://schemas.microsoft.com/office/drawing/2014/main" id="{D8E29070-8225-F148-9435-FBDB169B99A3}"/>
              </a:ext>
            </a:extLst>
          </p:cNvPr>
          <p:cNvCxnSpPr>
            <a:cxnSpLocks/>
          </p:cNvCxnSpPr>
          <p:nvPr userDrawn="1"/>
        </p:nvCxnSpPr>
        <p:spPr>
          <a:xfrm>
            <a:off x="636981" y="1499016"/>
            <a:ext cx="10693959" cy="0"/>
          </a:xfrm>
          <a:prstGeom prst="line">
            <a:avLst/>
          </a:prstGeom>
          <a:ln w="22225">
            <a:solidFill>
              <a:srgbClr val="179EB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15BB20-3F13-844E-B830-3E726BFC9613}"/>
              </a:ext>
            </a:extLst>
          </p:cNvPr>
          <p:cNvPicPr>
            <a:picLocks noChangeAspect="1"/>
          </p:cNvPicPr>
          <p:nvPr userDrawn="1"/>
        </p:nvPicPr>
        <p:blipFill rotWithShape="1">
          <a:blip r:embed="rId11"/>
          <a:srcRect b="26091"/>
          <a:stretch/>
        </p:blipFill>
        <p:spPr>
          <a:xfrm>
            <a:off x="97769" y="5083953"/>
            <a:ext cx="2159293" cy="1595896"/>
          </a:xfrm>
          <a:prstGeom prst="rect">
            <a:avLst/>
          </a:prstGeom>
        </p:spPr>
      </p:pic>
    </p:spTree>
    <p:extLst>
      <p:ext uri="{BB962C8B-B14F-4D97-AF65-F5344CB8AC3E}">
        <p14:creationId xmlns:p14="http://schemas.microsoft.com/office/powerpoint/2010/main" val="410618501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7" r:id="rId4"/>
    <p:sldLayoutId id="2147483660" r:id="rId5"/>
    <p:sldLayoutId id="2147483652" r:id="rId6"/>
    <p:sldLayoutId id="2147483662" r:id="rId7"/>
    <p:sldLayoutId id="2147483663" r:id="rId8"/>
    <p:sldLayoutId id="2147483664" r:id="rId9"/>
  </p:sldLayoutIdLst>
  <p:txStyles>
    <p:titleStyle>
      <a:lvl1pPr algn="l" defTabSz="914400" rtl="0" eaLnBrk="1" latinLnBrk="0" hangingPunct="1">
        <a:lnSpc>
          <a:spcPct val="90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https://www.researchgate.net/publication/338308736/figure/fig3/AS:870747849379841@1584613873560/Strategic-Territorial-Marketing-Approach.pp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regionale landschappen">
            <a:extLst>
              <a:ext uri="{FF2B5EF4-FFF2-40B4-BE49-F238E27FC236}">
                <a16:creationId xmlns:a16="http://schemas.microsoft.com/office/drawing/2014/main" id="{37584A07-8208-93A7-FAE6-712332D5C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303"/>
          <a:stretch/>
        </p:blipFill>
        <p:spPr bwMode="auto">
          <a:xfrm>
            <a:off x="3147934" y="10"/>
            <a:ext cx="9044066" cy="6857989"/>
          </a:xfrm>
          <a:prstGeom prst="rect">
            <a:avLst/>
          </a:prstGeom>
          <a:solidFill>
            <a:srgbClr val="FFFFFF"/>
          </a:solidFill>
        </p:spPr>
      </p:pic>
      <p:pic>
        <p:nvPicPr>
          <p:cNvPr id="4" name="Afbeelding 3" descr="Afbeelding met gras, buiten, natuur, berg&#10;&#10;Automatisch gegenereerde beschrijving">
            <a:extLst>
              <a:ext uri="{FF2B5EF4-FFF2-40B4-BE49-F238E27FC236}">
                <a16:creationId xmlns:a16="http://schemas.microsoft.com/office/drawing/2014/main" id="{A780D3E6-DD14-FC7A-3275-020F8687C3ED}"/>
              </a:ext>
            </a:extLst>
          </p:cNvPr>
          <p:cNvPicPr>
            <a:picLocks noChangeAspect="1"/>
          </p:cNvPicPr>
          <p:nvPr/>
        </p:nvPicPr>
        <p:blipFill rotWithShape="1">
          <a:blip r:embed="rId4"/>
          <a:srcRect l="12373"/>
          <a:stretch/>
        </p:blipFill>
        <p:spPr>
          <a:xfrm>
            <a:off x="3144959" y="0"/>
            <a:ext cx="9044066" cy="6858000"/>
          </a:xfrm>
          <a:prstGeom prst="rect">
            <a:avLst/>
          </a:prstGeom>
        </p:spPr>
      </p:pic>
      <p:pic>
        <p:nvPicPr>
          <p:cNvPr id="2052" name="Picture 4" descr="Wandelgebied Rivierenland - Regionale Landschappen">
            <a:extLst>
              <a:ext uri="{FF2B5EF4-FFF2-40B4-BE49-F238E27FC236}">
                <a16:creationId xmlns:a16="http://schemas.microsoft.com/office/drawing/2014/main" id="{30D7B02A-35C2-E1ED-FE7B-113D5637E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959" y="0"/>
            <a:ext cx="10302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C519D3-F051-5B4A-A8A0-EEC4F0743A39}"/>
              </a:ext>
            </a:extLst>
          </p:cNvPr>
          <p:cNvSpPr>
            <a:spLocks noGrp="1"/>
          </p:cNvSpPr>
          <p:nvPr>
            <p:ph type="title"/>
          </p:nvPr>
        </p:nvSpPr>
        <p:spPr>
          <a:xfrm>
            <a:off x="3637284" y="5270237"/>
            <a:ext cx="8059416" cy="673491"/>
          </a:xfrm>
        </p:spPr>
        <p:txBody>
          <a:bodyPr anchor="b">
            <a:noAutofit/>
          </a:bodyPr>
          <a:lstStyle/>
          <a:p>
            <a:r>
              <a:rPr lang="nl-BE" sz="3200">
                <a:latin typeface="Century Gothic"/>
              </a:rPr>
              <a:t>Rivierenland, </a:t>
            </a:r>
            <a:br>
              <a:rPr lang="nl-BE" sz="3200"/>
            </a:br>
            <a:r>
              <a:rPr lang="nl-BE" sz="3200">
                <a:latin typeface="Century Gothic"/>
              </a:rPr>
              <a:t>een herkenbare regio</a:t>
            </a:r>
          </a:p>
        </p:txBody>
      </p:sp>
    </p:spTree>
    <p:extLst>
      <p:ext uri="{BB962C8B-B14F-4D97-AF65-F5344CB8AC3E}">
        <p14:creationId xmlns:p14="http://schemas.microsoft.com/office/powerpoint/2010/main" val="869501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51B07-B5D1-6557-52FF-536ED3ED3871}"/>
              </a:ext>
            </a:extLst>
          </p:cNvPr>
          <p:cNvSpPr>
            <a:spLocks noGrp="1"/>
          </p:cNvSpPr>
          <p:nvPr>
            <p:ph type="title"/>
          </p:nvPr>
        </p:nvSpPr>
        <p:spPr/>
        <p:txBody>
          <a:bodyPr/>
          <a:lstStyle/>
          <a:p>
            <a:r>
              <a:rPr lang="nl-BE">
                <a:latin typeface="Century Gothic"/>
              </a:rPr>
              <a:t>Rivierenland </a:t>
            </a:r>
            <a:r>
              <a:rPr lang="nl-BE" i="1">
                <a:latin typeface="Century Gothic"/>
              </a:rPr>
              <a:t>conclusie</a:t>
            </a:r>
            <a:endParaRPr lang="nl-BE" i="1"/>
          </a:p>
        </p:txBody>
      </p:sp>
      <p:sp>
        <p:nvSpPr>
          <p:cNvPr id="3" name="Tijdelijke aanduiding voor inhoud 2">
            <a:extLst>
              <a:ext uri="{FF2B5EF4-FFF2-40B4-BE49-F238E27FC236}">
                <a16:creationId xmlns:a16="http://schemas.microsoft.com/office/drawing/2014/main" id="{D3DEB8CD-C773-BD3E-9198-BED19025F897}"/>
              </a:ext>
            </a:extLst>
          </p:cNvPr>
          <p:cNvSpPr>
            <a:spLocks noGrp="1"/>
          </p:cNvSpPr>
          <p:nvPr>
            <p:ph sz="half" idx="1"/>
          </p:nvPr>
        </p:nvSpPr>
        <p:spPr>
          <a:xfrm>
            <a:off x="633045" y="1825625"/>
            <a:ext cx="5924917" cy="3829587"/>
          </a:xfrm>
        </p:spPr>
        <p:txBody>
          <a:bodyPr vert="horz" lIns="91440" tIns="45720" rIns="91440" bIns="45720" rtlCol="0" anchor="t">
            <a:normAutofit fontScale="92500" lnSpcReduction="10000"/>
          </a:bodyPr>
          <a:lstStyle/>
          <a:p>
            <a:r>
              <a:rPr lang="nl-BE"/>
              <a:t>Rivierenland – bestaat (</a:t>
            </a:r>
            <a:r>
              <a:rPr lang="nl-BE" i="1"/>
              <a:t>Natuurpunt</a:t>
            </a:r>
            <a:r>
              <a:rPr lang="nl-BE"/>
              <a:t>, </a:t>
            </a:r>
            <a:r>
              <a:rPr lang="nl-BE" i="1"/>
              <a:t>AZ</a:t>
            </a:r>
            <a:r>
              <a:rPr lang="nl-BE"/>
              <a:t>, </a:t>
            </a:r>
            <a:r>
              <a:rPr lang="nl-BE" i="1"/>
              <a:t>Brandweerzone</a:t>
            </a:r>
            <a:r>
              <a:rPr lang="nl-BE"/>
              <a:t>), maar minder bekend als regio</a:t>
            </a:r>
          </a:p>
          <a:p>
            <a:r>
              <a:rPr lang="nl-BE"/>
              <a:t>De term ‘</a:t>
            </a:r>
            <a:r>
              <a:rPr lang="nl-BE" i="1"/>
              <a:t>Rivierenland’</a:t>
            </a:r>
            <a:r>
              <a:rPr lang="nl-BE"/>
              <a:t> lijkt high level, niet iets waarmee de ‘gewone </a:t>
            </a:r>
            <a:r>
              <a:rPr lang="nl-BE" err="1"/>
              <a:t>Rivierenlander</a:t>
            </a:r>
            <a:r>
              <a:rPr lang="nl-BE"/>
              <a:t>’ zich kan identificeren </a:t>
            </a:r>
          </a:p>
          <a:p>
            <a:r>
              <a:rPr lang="nl-BE"/>
              <a:t>Er wordt vooral verwezen naar </a:t>
            </a:r>
            <a:r>
              <a:rPr lang="nl-BE" i="1"/>
              <a:t>Rivierenland</a:t>
            </a:r>
            <a:r>
              <a:rPr lang="nl-BE"/>
              <a:t> in lokale media, met een beperkt bereik</a:t>
            </a:r>
          </a:p>
          <a:p>
            <a:r>
              <a:rPr lang="nl-BE"/>
              <a:t>Rivierenland werkt eerder als '</a:t>
            </a:r>
            <a:r>
              <a:rPr lang="nl-BE" i="1" err="1"/>
              <a:t>powered</a:t>
            </a:r>
            <a:r>
              <a:rPr lang="nl-BE" i="1"/>
              <a:t> </a:t>
            </a:r>
            <a:r>
              <a:rPr lang="nl-BE" i="1" err="1"/>
              <a:t>by</a:t>
            </a:r>
            <a:r>
              <a:rPr lang="nl-BE" i="1"/>
              <a:t>' </a:t>
            </a:r>
            <a:r>
              <a:rPr lang="nl-BE"/>
              <a:t>dan als merk</a:t>
            </a:r>
          </a:p>
        </p:txBody>
      </p:sp>
      <p:pic>
        <p:nvPicPr>
          <p:cNvPr id="19" name="Afbeelding 18" descr="Afbeelding met tekst&#10;&#10;Automatisch gegenereerde beschrijving">
            <a:extLst>
              <a:ext uri="{FF2B5EF4-FFF2-40B4-BE49-F238E27FC236}">
                <a16:creationId xmlns:a16="http://schemas.microsoft.com/office/drawing/2014/main" id="{FF0FE14B-82B1-8031-C22D-0C2A6187E2EF}"/>
              </a:ext>
            </a:extLst>
          </p:cNvPr>
          <p:cNvPicPr>
            <a:picLocks noChangeAspect="1"/>
          </p:cNvPicPr>
          <p:nvPr/>
        </p:nvPicPr>
        <p:blipFill rotWithShape="1">
          <a:blip r:embed="rId2"/>
          <a:srcRect l="3064" t="2367"/>
          <a:stretch/>
        </p:blipFill>
        <p:spPr>
          <a:xfrm>
            <a:off x="6623221" y="1692875"/>
            <a:ext cx="5508070" cy="4880919"/>
          </a:xfrm>
          <a:prstGeom prst="rect">
            <a:avLst/>
          </a:prstGeom>
        </p:spPr>
      </p:pic>
    </p:spTree>
    <p:extLst>
      <p:ext uri="{BB962C8B-B14F-4D97-AF65-F5344CB8AC3E}">
        <p14:creationId xmlns:p14="http://schemas.microsoft.com/office/powerpoint/2010/main" val="564865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3FF8B5-D7E0-8E11-2361-A367BB0F4D89}"/>
              </a:ext>
            </a:extLst>
          </p:cNvPr>
          <p:cNvSpPr>
            <a:spLocks noGrp="1"/>
          </p:cNvSpPr>
          <p:nvPr>
            <p:ph type="body" sz="quarter" idx="10"/>
          </p:nvPr>
        </p:nvSpPr>
        <p:spPr/>
        <p:txBody>
          <a:bodyPr vert="horz" lIns="91440" tIns="45720" rIns="91440" bIns="45720" rtlCol="0" anchor="t">
            <a:normAutofit/>
          </a:bodyPr>
          <a:lstStyle/>
          <a:p>
            <a:r>
              <a:rPr lang="nl-BE" sz="4400">
                <a:latin typeface="Century Gothic"/>
              </a:rPr>
              <a:t>Bent u het eens </a:t>
            </a:r>
            <a:br>
              <a:rPr lang="nl-BE" sz="4400">
                <a:latin typeface="Century Gothic"/>
              </a:rPr>
            </a:br>
            <a:r>
              <a:rPr lang="nl-BE" sz="4400">
                <a:latin typeface="Century Gothic"/>
              </a:rPr>
              <a:t>met deze conclusie?</a:t>
            </a:r>
            <a:endParaRPr lang="en-US"/>
          </a:p>
        </p:txBody>
      </p:sp>
    </p:spTree>
    <p:extLst>
      <p:ext uri="{BB962C8B-B14F-4D97-AF65-F5344CB8AC3E}">
        <p14:creationId xmlns:p14="http://schemas.microsoft.com/office/powerpoint/2010/main" val="256120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urpark Rivierenland | Natuurpunt">
            <a:extLst>
              <a:ext uri="{FF2B5EF4-FFF2-40B4-BE49-F238E27FC236}">
                <a16:creationId xmlns:a16="http://schemas.microsoft.com/office/drawing/2014/main" id="{D71EFD64-0C3B-C46F-E305-53474FFF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1" r="6250" b="-1"/>
          <a:stretch/>
        </p:blipFill>
        <p:spPr bwMode="auto">
          <a:xfrm>
            <a:off x="3147934" y="10"/>
            <a:ext cx="9044066" cy="6857989"/>
          </a:xfrm>
          <a:prstGeom prst="rect">
            <a:avLst/>
          </a:prstGeom>
          <a:solidFill>
            <a:srgbClr val="FFFFFF"/>
          </a:solidFill>
        </p:spPr>
      </p:pic>
      <p:sp>
        <p:nvSpPr>
          <p:cNvPr id="2" name="Title 1">
            <a:extLst>
              <a:ext uri="{FF2B5EF4-FFF2-40B4-BE49-F238E27FC236}">
                <a16:creationId xmlns:a16="http://schemas.microsoft.com/office/drawing/2014/main" id="{6DC519D3-F051-5B4A-A8A0-EEC4F0743A39}"/>
              </a:ext>
            </a:extLst>
          </p:cNvPr>
          <p:cNvSpPr>
            <a:spLocks noGrp="1"/>
          </p:cNvSpPr>
          <p:nvPr>
            <p:ph type="title"/>
          </p:nvPr>
        </p:nvSpPr>
        <p:spPr>
          <a:xfrm>
            <a:off x="3494409" y="2924872"/>
            <a:ext cx="8059416" cy="1008256"/>
          </a:xfrm>
        </p:spPr>
        <p:txBody>
          <a:bodyPr anchor="b">
            <a:noAutofit/>
          </a:bodyPr>
          <a:lstStyle/>
          <a:p>
            <a:r>
              <a:rPr lang="nl-BE" sz="3200">
                <a:solidFill>
                  <a:schemeClr val="tx1"/>
                </a:solidFill>
                <a:latin typeface="Century Gothic"/>
              </a:rPr>
              <a:t>Een regionaal merk: </a:t>
            </a:r>
            <a:br>
              <a:rPr lang="nl-BE" sz="3200">
                <a:latin typeface="Century Gothic"/>
              </a:rPr>
            </a:br>
            <a:r>
              <a:rPr lang="nl-BE" sz="3200">
                <a:solidFill>
                  <a:schemeClr val="tx1"/>
                </a:solidFill>
                <a:latin typeface="Century Gothic"/>
              </a:rPr>
              <a:t>wat en waarom? </a:t>
            </a:r>
            <a:endParaRPr lang="nl-BE">
              <a:solidFill>
                <a:schemeClr val="tx1"/>
              </a:solidFill>
            </a:endParaRPr>
          </a:p>
        </p:txBody>
      </p:sp>
    </p:spTree>
    <p:extLst>
      <p:ext uri="{BB962C8B-B14F-4D97-AF65-F5344CB8AC3E}">
        <p14:creationId xmlns:p14="http://schemas.microsoft.com/office/powerpoint/2010/main" val="245070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591C1-2A25-9C09-E8D9-99ACB02CB794}"/>
              </a:ext>
            </a:extLst>
          </p:cNvPr>
          <p:cNvSpPr>
            <a:spLocks noGrp="1"/>
          </p:cNvSpPr>
          <p:nvPr>
            <p:ph type="title"/>
          </p:nvPr>
        </p:nvSpPr>
        <p:spPr>
          <a:xfrm>
            <a:off x="661181" y="635221"/>
            <a:ext cx="11192151" cy="476127"/>
          </a:xfrm>
        </p:spPr>
        <p:txBody>
          <a:bodyPr>
            <a:normAutofit fontScale="90000"/>
          </a:bodyPr>
          <a:lstStyle/>
          <a:p>
            <a:r>
              <a:rPr lang="nl-BE">
                <a:latin typeface="Century Gothic"/>
              </a:rPr>
              <a:t>Wat is een regionaal merk? </a:t>
            </a:r>
            <a:br>
              <a:rPr lang="nl-BE">
                <a:latin typeface="Century Gothic"/>
              </a:rPr>
            </a:br>
            <a:r>
              <a:rPr lang="nl-BE">
                <a:latin typeface="Century Gothic"/>
              </a:rPr>
              <a:t>Samenwerking tussen stakeholders</a:t>
            </a:r>
          </a:p>
        </p:txBody>
      </p:sp>
      <p:sp>
        <p:nvSpPr>
          <p:cNvPr id="4" name="Tijdelijke aanduiding voor inhoud 3">
            <a:extLst>
              <a:ext uri="{FF2B5EF4-FFF2-40B4-BE49-F238E27FC236}">
                <a16:creationId xmlns:a16="http://schemas.microsoft.com/office/drawing/2014/main" id="{A167702B-D9A0-7032-605E-7EBFA79951A8}"/>
              </a:ext>
            </a:extLst>
          </p:cNvPr>
          <p:cNvSpPr>
            <a:spLocks noGrp="1"/>
          </p:cNvSpPr>
          <p:nvPr>
            <p:ph sz="half" idx="2"/>
          </p:nvPr>
        </p:nvSpPr>
        <p:spPr>
          <a:xfrm>
            <a:off x="6172200" y="1825624"/>
            <a:ext cx="5181600" cy="4487557"/>
          </a:xfrm>
        </p:spPr>
        <p:txBody>
          <a:bodyPr vert="horz" lIns="91440" tIns="45720" rIns="91440" bIns="45720" rtlCol="0" anchor="t">
            <a:normAutofit fontScale="85000" lnSpcReduction="10000"/>
          </a:bodyPr>
          <a:lstStyle/>
          <a:p>
            <a:r>
              <a:rPr lang="nl-NL">
                <a:solidFill>
                  <a:srgbClr val="111111"/>
                </a:solidFill>
                <a:latin typeface="Century Gothic"/>
                <a:ea typeface="Century Gothic" panose="020B0502020202020204" pitchFamily="34" charset="0"/>
                <a:cs typeface="Times New Roman"/>
              </a:rPr>
              <a:t>Het </a:t>
            </a:r>
            <a:r>
              <a:rPr lang="nl-NL" sz="1800" b="1">
                <a:solidFill>
                  <a:srgbClr val="111111"/>
                </a:solidFill>
                <a:effectLst/>
                <a:latin typeface="Century Gothic"/>
                <a:ea typeface="Century Gothic" panose="020B0502020202020204" pitchFamily="34" charset="0"/>
                <a:cs typeface="Times New Roman"/>
              </a:rPr>
              <a:t>in de markt zetten</a:t>
            </a:r>
            <a:r>
              <a:rPr lang="nl-NL" sz="1800">
                <a:solidFill>
                  <a:srgbClr val="111111"/>
                </a:solidFill>
                <a:effectLst/>
                <a:latin typeface="Century Gothic"/>
                <a:ea typeface="Century Gothic" panose="020B0502020202020204" pitchFamily="34" charset="0"/>
                <a:cs typeface="Times New Roman"/>
              </a:rPr>
              <a:t> van een regio onder een bepaald merk (zoals een product)</a:t>
            </a:r>
            <a:r>
              <a:rPr lang="nl-NL">
                <a:solidFill>
                  <a:srgbClr val="111111"/>
                </a:solidFill>
                <a:latin typeface="Century Gothic"/>
                <a:ea typeface="Century Gothic" panose="020B0502020202020204" pitchFamily="34" charset="0"/>
                <a:cs typeface="Times New Roman"/>
              </a:rPr>
              <a:t> </a:t>
            </a:r>
            <a:endParaRPr lang="en-US"/>
          </a:p>
          <a:p>
            <a:r>
              <a:rPr lang="nl-NL" sz="1800">
                <a:solidFill>
                  <a:srgbClr val="111111"/>
                </a:solidFill>
                <a:effectLst/>
                <a:latin typeface="Century Gothic"/>
                <a:ea typeface="Century Gothic" panose="020B0502020202020204" pitchFamily="34" charset="0"/>
                <a:cs typeface="Times New Roman"/>
              </a:rPr>
              <a:t>Een regio heeft</a:t>
            </a:r>
            <a:r>
              <a:rPr lang="nl-NL">
                <a:solidFill>
                  <a:srgbClr val="111111"/>
                </a:solidFill>
                <a:latin typeface="Century Gothic"/>
                <a:ea typeface="Century Gothic" panose="020B0502020202020204" pitchFamily="34" charset="0"/>
                <a:cs typeface="Times New Roman"/>
              </a:rPr>
              <a:t> </a:t>
            </a:r>
            <a:r>
              <a:rPr lang="nl-NL" sz="1800" b="1">
                <a:solidFill>
                  <a:srgbClr val="111111"/>
                </a:solidFill>
                <a:effectLst/>
                <a:latin typeface="Century Gothic"/>
                <a:ea typeface="Century Gothic" panose="020B0502020202020204" pitchFamily="34" charset="0"/>
                <a:cs typeface="Times New Roman"/>
              </a:rPr>
              <a:t>elementen nodig</a:t>
            </a:r>
            <a:r>
              <a:rPr lang="nl-NL" sz="1800">
                <a:solidFill>
                  <a:srgbClr val="111111"/>
                </a:solidFill>
                <a:effectLst/>
                <a:latin typeface="Century Gothic"/>
                <a:ea typeface="Century Gothic" panose="020B0502020202020204" pitchFamily="34" charset="0"/>
                <a:cs typeface="Times New Roman"/>
              </a:rPr>
              <a:t> om te groeien</a:t>
            </a:r>
            <a:r>
              <a:rPr lang="nl-NL">
                <a:solidFill>
                  <a:srgbClr val="111111"/>
                </a:solidFill>
                <a:latin typeface="Century Gothic"/>
                <a:ea typeface="Century Gothic" panose="020B0502020202020204" pitchFamily="34" charset="0"/>
                <a:cs typeface="Times New Roman"/>
              </a:rPr>
              <a:t> </a:t>
            </a:r>
            <a:endParaRPr lang="nl-NL" sz="1800">
              <a:solidFill>
                <a:srgbClr val="111111"/>
              </a:solidFill>
              <a:effectLst/>
              <a:latin typeface="Century Gothic"/>
              <a:ea typeface="Century Gothic" panose="020B0502020202020204" pitchFamily="34" charset="0"/>
              <a:cs typeface="Times New Roman" panose="02020603050405020304" pitchFamily="18" charset="0"/>
            </a:endParaRPr>
          </a:p>
          <a:p>
            <a:pPr lvl="1"/>
            <a:r>
              <a:rPr lang="nl-NL">
                <a:solidFill>
                  <a:srgbClr val="111111"/>
                </a:solidFill>
                <a:ea typeface="+mn-lt"/>
                <a:cs typeface="+mn-lt"/>
              </a:rPr>
              <a:t>Kernidee: zich onderscheiden van andere regio’s</a:t>
            </a:r>
          </a:p>
          <a:p>
            <a:pPr lvl="1"/>
            <a:r>
              <a:rPr lang="nl-NL">
                <a:solidFill>
                  <a:srgbClr val="111111"/>
                </a:solidFill>
                <a:latin typeface="Century Gothic"/>
                <a:ea typeface="+mn-lt"/>
                <a:cs typeface="Times New Roman"/>
              </a:rPr>
              <a:t>Toerisme</a:t>
            </a:r>
            <a:endParaRPr lang="nl-NL"/>
          </a:p>
          <a:p>
            <a:pPr lvl="1"/>
            <a:r>
              <a:rPr lang="nl-NL">
                <a:solidFill>
                  <a:srgbClr val="111111"/>
                </a:solidFill>
                <a:effectLst/>
                <a:latin typeface="Century Gothic"/>
                <a:ea typeface="Century Gothic" panose="020B0502020202020204" pitchFamily="34" charset="0"/>
                <a:cs typeface="Times New Roman"/>
              </a:rPr>
              <a:t>Marketing</a:t>
            </a:r>
          </a:p>
          <a:p>
            <a:pPr lvl="1"/>
            <a:r>
              <a:rPr lang="nl-NL">
                <a:solidFill>
                  <a:srgbClr val="111111"/>
                </a:solidFill>
                <a:latin typeface="Century Gothic"/>
                <a:ea typeface="Century Gothic" panose="020B0502020202020204" pitchFamily="34" charset="0"/>
                <a:cs typeface="Times New Roman"/>
              </a:rPr>
              <a:t>Branding </a:t>
            </a:r>
          </a:p>
          <a:p>
            <a:r>
              <a:rPr lang="nl-NL">
                <a:solidFill>
                  <a:srgbClr val="111111"/>
                </a:solidFill>
                <a:effectLst/>
                <a:latin typeface="Century Gothic"/>
                <a:ea typeface="Century Gothic" panose="020B0502020202020204" pitchFamily="34" charset="0"/>
                <a:cs typeface="Times New Roman"/>
              </a:rPr>
              <a:t>Wat </a:t>
            </a:r>
            <a:r>
              <a:rPr lang="nl-NL" b="1">
                <a:solidFill>
                  <a:srgbClr val="111111"/>
                </a:solidFill>
                <a:effectLst/>
                <a:latin typeface="Century Gothic"/>
                <a:ea typeface="Century Gothic" panose="020B0502020202020204" pitchFamily="34" charset="0"/>
                <a:cs typeface="Times New Roman"/>
              </a:rPr>
              <a:t>maakt deze regio</a:t>
            </a:r>
            <a:r>
              <a:rPr lang="nl-NL">
                <a:solidFill>
                  <a:srgbClr val="111111"/>
                </a:solidFill>
                <a:effectLst/>
                <a:latin typeface="Century Gothic"/>
                <a:ea typeface="Century Gothic" panose="020B0502020202020204" pitchFamily="34" charset="0"/>
                <a:cs typeface="Times New Roman"/>
              </a:rPr>
              <a:t> de regio die ze is?</a:t>
            </a:r>
            <a:r>
              <a:rPr lang="nl-NL">
                <a:solidFill>
                  <a:srgbClr val="111111"/>
                </a:solidFill>
                <a:latin typeface="Century Gothic"/>
                <a:ea typeface="Century Gothic" panose="020B0502020202020204" pitchFamily="34" charset="0"/>
                <a:cs typeface="Times New Roman"/>
              </a:rPr>
              <a:t> </a:t>
            </a:r>
            <a:endParaRPr lang="nl-NL">
              <a:solidFill>
                <a:srgbClr val="111111"/>
              </a:solidFill>
              <a:effectLst/>
              <a:latin typeface="Century Gothic"/>
              <a:ea typeface="Century Gothic" panose="020B0502020202020204" pitchFamily="34" charset="0"/>
              <a:cs typeface="Times New Roman" panose="02020603050405020304" pitchFamily="18" charset="0"/>
            </a:endParaRPr>
          </a:p>
          <a:p>
            <a:pPr lvl="1"/>
            <a:r>
              <a:rPr lang="nl-NL">
                <a:solidFill>
                  <a:srgbClr val="111111"/>
                </a:solidFill>
                <a:latin typeface="Century Gothic"/>
                <a:ea typeface="Century Gothic" panose="020B0502020202020204" pitchFamily="34" charset="0"/>
                <a:cs typeface="Times New Roman"/>
              </a:rPr>
              <a:t>Voor bewoners en bezoekers </a:t>
            </a:r>
            <a:endParaRPr lang="nl-NL">
              <a:solidFill>
                <a:srgbClr val="111111"/>
              </a:solidFill>
              <a:latin typeface="Century Gothic"/>
              <a:ea typeface="Century Gothic" panose="020B0502020202020204" pitchFamily="34" charset="0"/>
              <a:cs typeface="Times New Roman" panose="02020603050405020304" pitchFamily="18" charset="0"/>
            </a:endParaRPr>
          </a:p>
          <a:p>
            <a:pPr lvl="1"/>
            <a:r>
              <a:rPr lang="nl-NL">
                <a:solidFill>
                  <a:srgbClr val="111111"/>
                </a:solidFill>
                <a:effectLst/>
                <a:latin typeface="Century Gothic"/>
                <a:ea typeface="Century Gothic" panose="020B0502020202020204" pitchFamily="34" charset="0"/>
                <a:cs typeface="Times New Roman"/>
              </a:rPr>
              <a:t>Maar vooral voor de lokale gemeenschap en belanghebbenden</a:t>
            </a:r>
          </a:p>
          <a:p>
            <a:pPr marL="457200" lvl="1" indent="0">
              <a:buNone/>
            </a:pPr>
            <a:r>
              <a:rPr lang="nl-NL" sz="2000">
                <a:solidFill>
                  <a:schemeClr val="tx2"/>
                </a:solidFill>
                <a:latin typeface="Century Gothic"/>
                <a:ea typeface="Century Gothic" panose="020B0502020202020204" pitchFamily="34" charset="0"/>
                <a:cs typeface="Times New Roman"/>
                <a:sym typeface="Wingdings" pitchFamily="2" charset="2"/>
              </a:rPr>
              <a:t></a:t>
            </a:r>
            <a:r>
              <a:rPr lang="nl-NL" sz="2000">
                <a:solidFill>
                  <a:srgbClr val="111111"/>
                </a:solidFill>
                <a:latin typeface="Century Gothic"/>
                <a:ea typeface="Century Gothic" panose="020B0502020202020204" pitchFamily="34" charset="0"/>
                <a:cs typeface="Times New Roman"/>
                <a:sym typeface="Wingdings" pitchFamily="2" charset="2"/>
              </a:rPr>
              <a:t> </a:t>
            </a:r>
            <a:r>
              <a:rPr lang="nl-NL" sz="2000" b="1">
                <a:solidFill>
                  <a:srgbClr val="111111"/>
                </a:solidFill>
                <a:latin typeface="Century Gothic"/>
                <a:ea typeface="Century Gothic" panose="020B0502020202020204" pitchFamily="34" charset="0"/>
                <a:cs typeface="Times New Roman"/>
                <a:sym typeface="Wingdings" pitchFamily="2" charset="2"/>
              </a:rPr>
              <a:t>Kenmerken en DNA van de regio </a:t>
            </a:r>
            <a:endParaRPr lang="nl-NL" sz="2000" b="1">
              <a:solidFill>
                <a:srgbClr val="111111"/>
              </a:solidFill>
              <a:effectLst/>
              <a:latin typeface="Century Gothic"/>
              <a:ea typeface="Century Gothic" panose="020B0502020202020204" pitchFamily="34" charset="0"/>
              <a:cs typeface="Times New Roman" panose="02020603050405020304" pitchFamily="18" charset="0"/>
            </a:endParaRPr>
          </a:p>
        </p:txBody>
      </p:sp>
      <p:sp>
        <p:nvSpPr>
          <p:cNvPr id="5" name="Rectangle 2">
            <a:extLst>
              <a:ext uri="{FF2B5EF4-FFF2-40B4-BE49-F238E27FC236}">
                <a16:creationId xmlns:a16="http://schemas.microsoft.com/office/drawing/2014/main" id="{40C95CFD-ACF3-74EC-C24F-6EE85C879A46}"/>
              </a:ext>
            </a:extLst>
          </p:cNvPr>
          <p:cNvSpPr>
            <a:spLocks noChangeArrowheads="1"/>
          </p:cNvSpPr>
          <p:nvPr/>
        </p:nvSpPr>
        <p:spPr bwMode="auto">
          <a:xfrm>
            <a:off x="1585912" y="228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3" name="Afbeelding 3" descr="Strategic Territorial Marketing Approach | Download Scientific Diagram">
            <a:extLst>
              <a:ext uri="{FF2B5EF4-FFF2-40B4-BE49-F238E27FC236}">
                <a16:creationId xmlns:a16="http://schemas.microsoft.com/office/drawing/2014/main" id="{50DA5817-21D9-E792-EA34-D3C2D871388B}"/>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3210" t="8303" r="3210" b="8851"/>
          <a:stretch>
            <a:fillRect/>
          </a:stretch>
        </p:blipFill>
        <p:spPr bwMode="auto">
          <a:xfrm>
            <a:off x="400050" y="1628776"/>
            <a:ext cx="5414962"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E5DEA6B-EFB0-947F-E049-E9FE6D09F079}"/>
              </a:ext>
            </a:extLst>
          </p:cNvPr>
          <p:cNvSpPr txBox="1"/>
          <p:nvPr/>
        </p:nvSpPr>
        <p:spPr>
          <a:xfrm>
            <a:off x="400050" y="6480826"/>
            <a:ext cx="3645550" cy="307777"/>
          </a:xfrm>
          <a:prstGeom prst="rect">
            <a:avLst/>
          </a:prstGeom>
          <a:noFill/>
        </p:spPr>
        <p:txBody>
          <a:bodyPr wrap="none" rtlCol="0">
            <a:spAutoFit/>
          </a:bodyPr>
          <a:lstStyle/>
          <a:p>
            <a:r>
              <a:rPr lang="en-US" sz="1400">
                <a:solidFill>
                  <a:srgbClr val="111111"/>
                </a:solidFill>
                <a:effectLst/>
                <a:latin typeface="Century Gothic" panose="020B0502020202020204" pitchFamily="34" charset="0"/>
                <a:ea typeface="Century Gothic" panose="020B0502020202020204" pitchFamily="34" charset="0"/>
                <a:cs typeface="Times New Roman" panose="02020603050405020304" pitchFamily="18" charset="0"/>
              </a:rPr>
              <a:t>Paulo Costa &amp; </a:t>
            </a:r>
            <a:r>
              <a:rPr lang="en-US" sz="1400" err="1">
                <a:solidFill>
                  <a:srgbClr val="111111"/>
                </a:solidFill>
                <a:effectLst/>
                <a:latin typeface="Century Gothic" panose="020B0502020202020204" pitchFamily="34" charset="0"/>
                <a:ea typeface="Century Gothic" panose="020B0502020202020204" pitchFamily="34" charset="0"/>
                <a:cs typeface="Times New Roman" panose="02020603050405020304" pitchFamily="18" charset="0"/>
              </a:rPr>
              <a:t>Medéia</a:t>
            </a:r>
            <a:r>
              <a:rPr lang="en-US" sz="1400">
                <a:solidFill>
                  <a:srgbClr val="111111"/>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400" err="1">
                <a:solidFill>
                  <a:srgbClr val="111111"/>
                </a:solidFill>
                <a:effectLst/>
                <a:latin typeface="Century Gothic" panose="020B0502020202020204" pitchFamily="34" charset="0"/>
                <a:ea typeface="Century Gothic" panose="020B0502020202020204" pitchFamily="34" charset="0"/>
                <a:cs typeface="Times New Roman" panose="02020603050405020304" pitchFamily="18" charset="0"/>
              </a:rPr>
              <a:t>Veríssimo</a:t>
            </a:r>
            <a:r>
              <a:rPr lang="en-US" sz="1400">
                <a:solidFill>
                  <a:srgbClr val="111111"/>
                </a:solidFill>
                <a:latin typeface="Century Gothic" panose="020B0502020202020204" pitchFamily="34" charset="0"/>
                <a:ea typeface="Century Gothic" panose="020B0502020202020204" pitchFamily="34" charset="0"/>
                <a:cs typeface="Times New Roman" panose="02020603050405020304" pitchFamily="18" charset="0"/>
              </a:rPr>
              <a:t>, 2</a:t>
            </a:r>
            <a:r>
              <a:rPr lang="en-US" sz="1400">
                <a:solidFill>
                  <a:srgbClr val="111111"/>
                </a:solidFill>
                <a:effectLst/>
                <a:latin typeface="Century Gothic" panose="020B0502020202020204" pitchFamily="34" charset="0"/>
                <a:ea typeface="Century Gothic" panose="020B0502020202020204" pitchFamily="34" charset="0"/>
                <a:cs typeface="Times New Roman" panose="02020603050405020304" pitchFamily="18" charset="0"/>
              </a:rPr>
              <a:t>020 </a:t>
            </a:r>
            <a:endParaRPr lang="nl-BE" sz="1400"/>
          </a:p>
        </p:txBody>
      </p:sp>
    </p:spTree>
    <p:extLst>
      <p:ext uri="{BB962C8B-B14F-4D97-AF65-F5344CB8AC3E}">
        <p14:creationId xmlns:p14="http://schemas.microsoft.com/office/powerpoint/2010/main" val="4039049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D0DC-57B7-4C90-B5E3-1789DFD64D88}"/>
              </a:ext>
            </a:extLst>
          </p:cNvPr>
          <p:cNvSpPr>
            <a:spLocks noGrp="1"/>
          </p:cNvSpPr>
          <p:nvPr>
            <p:ph type="title"/>
          </p:nvPr>
        </p:nvSpPr>
        <p:spPr/>
        <p:txBody>
          <a:bodyPr/>
          <a:lstStyle/>
          <a:p>
            <a:r>
              <a:rPr lang="nl-BE"/>
              <a:t>Waarom een regio-merk? Voordelen</a:t>
            </a:r>
          </a:p>
        </p:txBody>
      </p:sp>
      <p:sp>
        <p:nvSpPr>
          <p:cNvPr id="3" name="Tijdelijke aanduiding voor inhoud 2">
            <a:extLst>
              <a:ext uri="{FF2B5EF4-FFF2-40B4-BE49-F238E27FC236}">
                <a16:creationId xmlns:a16="http://schemas.microsoft.com/office/drawing/2014/main" id="{7764ED4E-031B-266B-9C3F-22E2B46F48E7}"/>
              </a:ext>
            </a:extLst>
          </p:cNvPr>
          <p:cNvSpPr>
            <a:spLocks noGrp="1"/>
          </p:cNvSpPr>
          <p:nvPr>
            <p:ph sz="half" idx="1"/>
          </p:nvPr>
        </p:nvSpPr>
        <p:spPr>
          <a:xfrm>
            <a:off x="633046" y="1825625"/>
            <a:ext cx="6072554" cy="3986304"/>
          </a:xfrm>
        </p:spPr>
        <p:txBody>
          <a:bodyPr>
            <a:normAutofit/>
          </a:bodyPr>
          <a:lstStyle/>
          <a:p>
            <a:endParaRPr lang="nl-NL" sz="1800">
              <a:effectLst/>
              <a:latin typeface="Century Gothic" panose="020B0502020202020204" pitchFamily="34" charset="0"/>
              <a:ea typeface="Century Gothic" panose="020B0502020202020204" pitchFamily="34" charset="0"/>
              <a:cs typeface="Times New Roman" panose="02020603050405020304" pitchFamily="18" charset="0"/>
              <a:sym typeface="Wingdings" pitchFamily="2" charset="2"/>
            </a:endParaRPr>
          </a:p>
          <a:p>
            <a:r>
              <a:rPr lang="nl-NL" sz="1800">
                <a:effectLst/>
                <a:latin typeface="Century Gothic" panose="020B0502020202020204" pitchFamily="34" charset="0"/>
                <a:ea typeface="Century Gothic" panose="020B0502020202020204" pitchFamily="34" charset="0"/>
                <a:cs typeface="Times New Roman" panose="02020603050405020304" pitchFamily="18" charset="0"/>
                <a:sym typeface="Wingdings" pitchFamily="2" charset="2"/>
              </a:rPr>
              <a:t>S</a:t>
            </a:r>
            <a:r>
              <a:rPr lang="nl-NL" sz="1800">
                <a:effectLst/>
                <a:latin typeface="Century Gothic" panose="020B0502020202020204" pitchFamily="34" charset="0"/>
                <a:ea typeface="Century Gothic" panose="020B0502020202020204" pitchFamily="34" charset="0"/>
                <a:cs typeface="Times New Roman" panose="02020603050405020304" pitchFamily="18" charset="0"/>
              </a:rPr>
              <a:t>timuleert de lokale </a:t>
            </a:r>
            <a:r>
              <a:rPr lang="nl-NL" sz="1800" b="1">
                <a:effectLst/>
                <a:latin typeface="Century Gothic" panose="020B0502020202020204" pitchFamily="34" charset="0"/>
                <a:ea typeface="Century Gothic" panose="020B0502020202020204" pitchFamily="34" charset="0"/>
                <a:cs typeface="Times New Roman" panose="02020603050405020304" pitchFamily="18" charset="0"/>
              </a:rPr>
              <a:t>economie en leefbaarheid</a:t>
            </a:r>
            <a:endParaRPr lang="nl-NL" b="1"/>
          </a:p>
          <a:p>
            <a:r>
              <a:rPr lang="nl-NL"/>
              <a:t>Trekt </a:t>
            </a:r>
            <a:r>
              <a:rPr lang="nl-NL" b="1"/>
              <a:t>buitenlandse bedrijven </a:t>
            </a:r>
            <a:r>
              <a:rPr lang="nl-NL"/>
              <a:t>aan</a:t>
            </a:r>
          </a:p>
          <a:p>
            <a:r>
              <a:rPr lang="nl-NL"/>
              <a:t>Stimuleert </a:t>
            </a:r>
            <a:r>
              <a:rPr lang="nl-NL" b="1"/>
              <a:t>toerisme</a:t>
            </a:r>
            <a:r>
              <a:rPr lang="nl-NL"/>
              <a:t>, de </a:t>
            </a:r>
            <a:r>
              <a:rPr lang="nl-NL" b="1"/>
              <a:t>gebiedsontwikkeling</a:t>
            </a:r>
            <a:r>
              <a:rPr lang="nl-NL"/>
              <a:t>, de </a:t>
            </a:r>
            <a:r>
              <a:rPr lang="nl-NL" b="1"/>
              <a:t>culturele ontplooiing</a:t>
            </a:r>
          </a:p>
          <a:p>
            <a:r>
              <a:rPr lang="nl-NL"/>
              <a:t>Helpt een </a:t>
            </a:r>
            <a:r>
              <a:rPr lang="nl-NL" b="1"/>
              <a:t>visie voor de toekomst </a:t>
            </a:r>
            <a:r>
              <a:rPr lang="nl-NL"/>
              <a:t>te ontwikkelen en percepties te laten overeenstemmen met de werkelijkheid</a:t>
            </a:r>
          </a:p>
        </p:txBody>
      </p:sp>
      <p:pic>
        <p:nvPicPr>
          <p:cNvPr id="5" name="Picture 2" descr="fastly.jwwb.nl/public/g/w/j/temp-wiimzuelocxrsogfa...">
            <a:extLst>
              <a:ext uri="{FF2B5EF4-FFF2-40B4-BE49-F238E27FC236}">
                <a16:creationId xmlns:a16="http://schemas.microsoft.com/office/drawing/2014/main" id="{EAFECAAF-D7AE-F739-88CC-80C2DFC91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500" y="2253712"/>
            <a:ext cx="4304454" cy="355821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118C0D5-E7CC-C479-B818-52864E1D0DFF}"/>
              </a:ext>
            </a:extLst>
          </p:cNvPr>
          <p:cNvSpPr txBox="1"/>
          <p:nvPr/>
        </p:nvSpPr>
        <p:spPr>
          <a:xfrm>
            <a:off x="1645200" y="1640959"/>
            <a:ext cx="6070893" cy="369332"/>
          </a:xfrm>
          <a:prstGeom prst="rect">
            <a:avLst/>
          </a:prstGeom>
          <a:noFill/>
        </p:spPr>
        <p:txBody>
          <a:bodyPr wrap="none" lIns="91440" tIns="45720" rIns="91440" bIns="45720" rtlCol="0" anchor="t">
            <a:spAutoFit/>
          </a:bodyPr>
          <a:lstStyle/>
          <a:p>
            <a:r>
              <a:rPr lang="nl-NL" sz="1800" b="1">
                <a:solidFill>
                  <a:schemeClr val="tx2"/>
                </a:solidFill>
                <a:effectLst/>
                <a:latin typeface="Century Gothic"/>
                <a:ea typeface="Century Gothic" panose="020B0502020202020204" pitchFamily="34" charset="0"/>
                <a:cs typeface="Times New Roman"/>
                <a:sym typeface="Wingdings" pitchFamily="2" charset="2"/>
              </a:rPr>
              <a:t>Waarom </a:t>
            </a:r>
            <a:r>
              <a:rPr lang="nl-NL" b="1">
                <a:solidFill>
                  <a:schemeClr val="tx2"/>
                </a:solidFill>
                <a:latin typeface="Century Gothic"/>
                <a:ea typeface="Century Gothic" panose="020B0502020202020204" pitchFamily="34" charset="0"/>
                <a:cs typeface="Times New Roman"/>
                <a:sym typeface="Wingdings" pitchFamily="2" charset="2"/>
              </a:rPr>
              <a:t>kan een ‘merk’ Rivierenland belangrijk zijn?</a:t>
            </a:r>
            <a:endParaRPr lang="nl-NL" sz="1800" b="1">
              <a:solidFill>
                <a:schemeClr val="tx2"/>
              </a:solidFill>
              <a:effectLst/>
              <a:latin typeface="Century Gothic"/>
              <a:ea typeface="Century Gothic" panose="020B0502020202020204" pitchFamily="34" charset="0"/>
              <a:cs typeface="Times New Roman"/>
              <a:sym typeface="Wingdings" pitchFamily="2" charset="2"/>
            </a:endParaRPr>
          </a:p>
        </p:txBody>
      </p:sp>
    </p:spTree>
    <p:extLst>
      <p:ext uri="{BB962C8B-B14F-4D97-AF65-F5344CB8AC3E}">
        <p14:creationId xmlns:p14="http://schemas.microsoft.com/office/powerpoint/2010/main" val="36707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D0DC-57B7-4C90-B5E3-1789DFD64D88}"/>
              </a:ext>
            </a:extLst>
          </p:cNvPr>
          <p:cNvSpPr>
            <a:spLocks noGrp="1"/>
          </p:cNvSpPr>
          <p:nvPr>
            <p:ph type="title"/>
          </p:nvPr>
        </p:nvSpPr>
        <p:spPr/>
        <p:txBody>
          <a:bodyPr/>
          <a:lstStyle/>
          <a:p>
            <a:r>
              <a:rPr lang="nl-BE"/>
              <a:t>Waarom een regio-merk? Voordelen</a:t>
            </a:r>
          </a:p>
        </p:txBody>
      </p:sp>
      <p:sp>
        <p:nvSpPr>
          <p:cNvPr id="3" name="Tijdelijke aanduiding voor inhoud 2">
            <a:extLst>
              <a:ext uri="{FF2B5EF4-FFF2-40B4-BE49-F238E27FC236}">
                <a16:creationId xmlns:a16="http://schemas.microsoft.com/office/drawing/2014/main" id="{7764ED4E-031B-266B-9C3F-22E2B46F48E7}"/>
              </a:ext>
            </a:extLst>
          </p:cNvPr>
          <p:cNvSpPr>
            <a:spLocks noGrp="1"/>
          </p:cNvSpPr>
          <p:nvPr>
            <p:ph sz="half" idx="1"/>
          </p:nvPr>
        </p:nvSpPr>
        <p:spPr>
          <a:xfrm>
            <a:off x="5795843" y="2237015"/>
            <a:ext cx="6072554" cy="4290170"/>
          </a:xfrm>
        </p:spPr>
        <p:txBody>
          <a:bodyPr vert="horz" lIns="91440" tIns="45720" rIns="91440" bIns="45720" rtlCol="0" anchor="t">
            <a:normAutofit fontScale="92500"/>
          </a:bodyPr>
          <a:lstStyle/>
          <a:p>
            <a:r>
              <a:rPr lang="nl-NL"/>
              <a:t>Maakt de </a:t>
            </a:r>
            <a:r>
              <a:rPr lang="nl-NL" b="1"/>
              <a:t>regio herkenbaar </a:t>
            </a:r>
            <a:r>
              <a:rPr lang="nl-NL"/>
              <a:t>en positioneert het op de nationale markt en later op de internationale markt</a:t>
            </a:r>
          </a:p>
          <a:p>
            <a:r>
              <a:rPr lang="nl-NL"/>
              <a:t>Benadrukt de </a:t>
            </a:r>
            <a:r>
              <a:rPr lang="nl-NL" b="1"/>
              <a:t>concurrentievoordelen</a:t>
            </a:r>
            <a:r>
              <a:rPr lang="nl-NL"/>
              <a:t> van de regio</a:t>
            </a:r>
          </a:p>
          <a:p>
            <a:r>
              <a:rPr lang="nl-NL"/>
              <a:t>Helpt de consumenten zich te</a:t>
            </a:r>
            <a:r>
              <a:rPr lang="nl-NL" b="1"/>
              <a:t> interesseren voor regionale producten en diensten</a:t>
            </a:r>
            <a:r>
              <a:rPr lang="nl-NL"/>
              <a:t>; wekt het verlangen van klanten op om "hun" producten te kopen</a:t>
            </a:r>
          </a:p>
          <a:p>
            <a:r>
              <a:rPr lang="nl-NL"/>
              <a:t>Definieert een </a:t>
            </a:r>
            <a:r>
              <a:rPr lang="nl-NL" b="1"/>
              <a:t>reeks producten en diensten </a:t>
            </a:r>
            <a:r>
              <a:rPr lang="nl-NL"/>
              <a:t>die een bepaalde </a:t>
            </a:r>
            <a:r>
              <a:rPr lang="nl-NL" b="1"/>
              <a:t>kwaliteit garanderen</a:t>
            </a:r>
          </a:p>
          <a:p>
            <a:r>
              <a:rPr lang="nl-NL"/>
              <a:t>…</a:t>
            </a:r>
          </a:p>
        </p:txBody>
      </p:sp>
      <p:pic>
        <p:nvPicPr>
          <p:cNvPr id="6" name="Picture 4" descr="Provincie Antwerpen verdeeld in regio's Antwerpen, Kempen en Rivierenland:  waarom is dat nodig? (Antwerpen) | Gazet van Antwerpen Mobile">
            <a:extLst>
              <a:ext uri="{FF2B5EF4-FFF2-40B4-BE49-F238E27FC236}">
                <a16:creationId xmlns:a16="http://schemas.microsoft.com/office/drawing/2014/main" id="{C3848C4F-59A5-99AD-EDC0-5504A630C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82" y="2237015"/>
            <a:ext cx="4366443" cy="360256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ABC5EA0-B8EB-E515-199F-9E1C64E82992}"/>
              </a:ext>
            </a:extLst>
          </p:cNvPr>
          <p:cNvSpPr txBox="1"/>
          <p:nvPr/>
        </p:nvSpPr>
        <p:spPr>
          <a:xfrm>
            <a:off x="1645200" y="1640959"/>
            <a:ext cx="6070893" cy="646331"/>
          </a:xfrm>
          <a:prstGeom prst="rect">
            <a:avLst/>
          </a:prstGeom>
          <a:noFill/>
        </p:spPr>
        <p:txBody>
          <a:bodyPr wrap="none" lIns="91440" tIns="45720" rIns="91440" bIns="45720" rtlCol="0" anchor="t">
            <a:spAutoFit/>
          </a:bodyPr>
          <a:lstStyle/>
          <a:p>
            <a:r>
              <a:rPr lang="nl-NL" sz="1800" b="1">
                <a:solidFill>
                  <a:schemeClr val="tx2"/>
                </a:solidFill>
                <a:effectLst/>
                <a:ea typeface="+mn-lt"/>
                <a:cs typeface="+mn-lt"/>
                <a:sym typeface="Wingdings" pitchFamily="2" charset="2"/>
              </a:rPr>
              <a:t>Waarom </a:t>
            </a:r>
            <a:r>
              <a:rPr lang="nl-NL" b="1">
                <a:solidFill>
                  <a:schemeClr val="tx2"/>
                </a:solidFill>
                <a:ea typeface="+mn-lt"/>
                <a:cs typeface="+mn-lt"/>
                <a:sym typeface="Wingdings" pitchFamily="2" charset="2"/>
              </a:rPr>
              <a:t>kan een ‘merk’ Rivierenland belangrijk zijn?</a:t>
            </a:r>
            <a:endParaRPr lang="en-US">
              <a:solidFill>
                <a:schemeClr val="tx2"/>
              </a:solidFill>
              <a:ea typeface="+mn-lt"/>
              <a:cs typeface="+mn-lt"/>
              <a:sym typeface="Wingdings" pitchFamily="2" charset="2"/>
            </a:endParaRPr>
          </a:p>
          <a:p>
            <a:pPr marL="0" indent="0">
              <a:buNone/>
            </a:pPr>
            <a:endParaRPr lang="nl-NL" sz="1800" b="1">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14149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A1E77C-B50E-6721-57DA-C40307B96BD7}"/>
              </a:ext>
            </a:extLst>
          </p:cNvPr>
          <p:cNvSpPr>
            <a:spLocks noGrp="1"/>
          </p:cNvSpPr>
          <p:nvPr>
            <p:ph type="title"/>
          </p:nvPr>
        </p:nvSpPr>
        <p:spPr/>
        <p:txBody>
          <a:bodyPr>
            <a:normAutofit/>
          </a:bodyPr>
          <a:lstStyle/>
          <a:p>
            <a:r>
              <a:rPr lang="nl-BE"/>
              <a:t>Wanneer werkt een regio-merk? </a:t>
            </a:r>
          </a:p>
        </p:txBody>
      </p:sp>
      <p:sp>
        <p:nvSpPr>
          <p:cNvPr id="4" name="Tijdelijke aanduiding voor inhoud 3">
            <a:extLst>
              <a:ext uri="{FF2B5EF4-FFF2-40B4-BE49-F238E27FC236}">
                <a16:creationId xmlns:a16="http://schemas.microsoft.com/office/drawing/2014/main" id="{8FFB3A3F-FDCC-9523-58E5-4D6A7E1EFDB8}"/>
              </a:ext>
            </a:extLst>
          </p:cNvPr>
          <p:cNvSpPr>
            <a:spLocks noGrp="1"/>
          </p:cNvSpPr>
          <p:nvPr>
            <p:ph sz="half" idx="2"/>
          </p:nvPr>
        </p:nvSpPr>
        <p:spPr>
          <a:xfrm>
            <a:off x="661182" y="1828282"/>
            <a:ext cx="6392761" cy="4079565"/>
          </a:xfrm>
        </p:spPr>
        <p:txBody>
          <a:bodyPr vert="horz" lIns="91440" tIns="45720" rIns="91440" bIns="45720" rtlCol="0" anchor="t">
            <a:normAutofit fontScale="92500" lnSpcReduction="20000"/>
          </a:bodyPr>
          <a:lstStyle/>
          <a:p>
            <a:r>
              <a:rPr lang="nl-NL"/>
              <a:t>Het proces naar een regio-merk is </a:t>
            </a:r>
            <a:r>
              <a:rPr lang="nl-NL" b="1"/>
              <a:t>complex en tijdrovend</a:t>
            </a:r>
          </a:p>
          <a:p>
            <a:r>
              <a:rPr lang="nl-NL" b="1"/>
              <a:t>Groot aantal actoren </a:t>
            </a:r>
            <a:r>
              <a:rPr lang="nl-NL"/>
              <a:t>betrekken bij de positionering en branding</a:t>
            </a:r>
          </a:p>
          <a:p>
            <a:r>
              <a:rPr lang="nl-NL"/>
              <a:t>Er is ook een </a:t>
            </a:r>
            <a:r>
              <a:rPr lang="nl-NL" b="1"/>
              <a:t>speciale organisatie </a:t>
            </a:r>
            <a:r>
              <a:rPr lang="nl-NL"/>
              <a:t>nodig die het hele proces leidt </a:t>
            </a:r>
          </a:p>
          <a:p>
            <a:r>
              <a:rPr lang="nl-NL"/>
              <a:t>Het baseert zich op </a:t>
            </a:r>
            <a:r>
              <a:rPr lang="nl-NL" b="1"/>
              <a:t>materiële en immateriële elementen </a:t>
            </a:r>
          </a:p>
          <a:p>
            <a:r>
              <a:rPr lang="nl-NL" b="1"/>
              <a:t>Vereist de interactie van alle factoren van een regio: </a:t>
            </a:r>
            <a:r>
              <a:rPr lang="nl-NL"/>
              <a:t>mensen, natuurlijke bronnen, culturele, sociale en economische factoren, enz.</a:t>
            </a:r>
          </a:p>
          <a:p>
            <a:pPr marL="0" indent="0">
              <a:buNone/>
            </a:pPr>
            <a:endParaRPr lang="nl-NL"/>
          </a:p>
        </p:txBody>
      </p:sp>
      <p:pic>
        <p:nvPicPr>
          <p:cNvPr id="1026" name="Picture 2" descr="Welkom in Rivierenland - Regionaal Landschap Rivierenland">
            <a:extLst>
              <a:ext uri="{FF2B5EF4-FFF2-40B4-BE49-F238E27FC236}">
                <a16:creationId xmlns:a16="http://schemas.microsoft.com/office/drawing/2014/main" id="{DEF9D296-C3A4-95E8-456F-6845A33AB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7" b="12376"/>
          <a:stretch/>
        </p:blipFill>
        <p:spPr bwMode="auto">
          <a:xfrm>
            <a:off x="7610551" y="1707654"/>
            <a:ext cx="3933750" cy="497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4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0C2F870-08D0-9896-400B-7DBADB24FAE5}"/>
              </a:ext>
            </a:extLst>
          </p:cNvPr>
          <p:cNvSpPr>
            <a:spLocks noGrp="1"/>
          </p:cNvSpPr>
          <p:nvPr>
            <p:ph type="body" sz="quarter" idx="10"/>
          </p:nvPr>
        </p:nvSpPr>
        <p:spPr/>
        <p:txBody>
          <a:bodyPr vert="horz" lIns="91440" tIns="45720" rIns="91440" bIns="45720" rtlCol="0" anchor="t">
            <a:normAutofit/>
          </a:bodyPr>
          <a:lstStyle/>
          <a:p>
            <a:endParaRPr lang="nl-BE" sz="2000"/>
          </a:p>
          <a:p>
            <a:r>
              <a:rPr lang="nl-BE" sz="3600">
                <a:latin typeface="Century Gothic"/>
              </a:rPr>
              <a:t>Wat zijn volgens u de ingrediënten van de regio Rivierenland?</a:t>
            </a:r>
            <a:endParaRPr lang="nl-BE"/>
          </a:p>
        </p:txBody>
      </p:sp>
    </p:spTree>
    <p:extLst>
      <p:ext uri="{BB962C8B-B14F-4D97-AF65-F5344CB8AC3E}">
        <p14:creationId xmlns:p14="http://schemas.microsoft.com/office/powerpoint/2010/main" val="1384624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urpark Rivierenland | Natuurpunt">
            <a:extLst>
              <a:ext uri="{FF2B5EF4-FFF2-40B4-BE49-F238E27FC236}">
                <a16:creationId xmlns:a16="http://schemas.microsoft.com/office/drawing/2014/main" id="{D71EFD64-0C3B-C46F-E305-53474FFF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1" r="6250" b="-1"/>
          <a:stretch/>
        </p:blipFill>
        <p:spPr bwMode="auto">
          <a:xfrm>
            <a:off x="3147934" y="10"/>
            <a:ext cx="9044066" cy="6857989"/>
          </a:xfrm>
          <a:prstGeom prst="rect">
            <a:avLst/>
          </a:prstGeom>
          <a:solidFill>
            <a:srgbClr val="FFFFFF"/>
          </a:solidFill>
        </p:spPr>
      </p:pic>
      <p:sp>
        <p:nvSpPr>
          <p:cNvPr id="2" name="Title 1">
            <a:extLst>
              <a:ext uri="{FF2B5EF4-FFF2-40B4-BE49-F238E27FC236}">
                <a16:creationId xmlns:a16="http://schemas.microsoft.com/office/drawing/2014/main" id="{6DC519D3-F051-5B4A-A8A0-EEC4F0743A39}"/>
              </a:ext>
            </a:extLst>
          </p:cNvPr>
          <p:cNvSpPr>
            <a:spLocks noGrp="1"/>
          </p:cNvSpPr>
          <p:nvPr>
            <p:ph type="title"/>
          </p:nvPr>
        </p:nvSpPr>
        <p:spPr>
          <a:xfrm>
            <a:off x="3494409" y="2924872"/>
            <a:ext cx="8059416" cy="1008256"/>
          </a:xfrm>
        </p:spPr>
        <p:txBody>
          <a:bodyPr anchor="b">
            <a:noAutofit/>
          </a:bodyPr>
          <a:lstStyle/>
          <a:p>
            <a:r>
              <a:rPr lang="nl-BE" sz="3200">
                <a:solidFill>
                  <a:schemeClr val="tx1"/>
                </a:solidFill>
                <a:latin typeface="Century Gothic"/>
              </a:rPr>
              <a:t>Enkele theoretische modellen </a:t>
            </a:r>
            <a:br>
              <a:rPr lang="nl-BE" sz="3200">
                <a:latin typeface="Century Gothic"/>
              </a:rPr>
            </a:br>
            <a:r>
              <a:rPr lang="nl-BE" sz="3200">
                <a:solidFill>
                  <a:schemeClr val="tx1"/>
                </a:solidFill>
                <a:latin typeface="Century Gothic"/>
              </a:rPr>
              <a:t>en praktijkcases</a:t>
            </a:r>
          </a:p>
        </p:txBody>
      </p:sp>
    </p:spTree>
    <p:extLst>
      <p:ext uri="{BB962C8B-B14F-4D97-AF65-F5344CB8AC3E}">
        <p14:creationId xmlns:p14="http://schemas.microsoft.com/office/powerpoint/2010/main" val="25705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1CB1-074A-12D2-7E9D-A9B01FE85692}"/>
              </a:ext>
            </a:extLst>
          </p:cNvPr>
          <p:cNvSpPr>
            <a:spLocks noGrp="1"/>
          </p:cNvSpPr>
          <p:nvPr>
            <p:ph type="title"/>
          </p:nvPr>
        </p:nvSpPr>
        <p:spPr/>
        <p:txBody>
          <a:bodyPr/>
          <a:lstStyle/>
          <a:p>
            <a:r>
              <a:rPr lang="nl-BE">
                <a:latin typeface="Century Gothic"/>
              </a:rPr>
              <a:t>De regio merkenmatrix als startpunt</a:t>
            </a:r>
          </a:p>
        </p:txBody>
      </p:sp>
      <p:sp>
        <p:nvSpPr>
          <p:cNvPr id="3" name="Tijdelijke aanduiding voor inhoud 2">
            <a:extLst>
              <a:ext uri="{FF2B5EF4-FFF2-40B4-BE49-F238E27FC236}">
                <a16:creationId xmlns:a16="http://schemas.microsoft.com/office/drawing/2014/main" id="{044AACDA-8BCC-E25C-ECB2-528AE1B898B4}"/>
              </a:ext>
            </a:extLst>
          </p:cNvPr>
          <p:cNvSpPr>
            <a:spLocks noGrp="1"/>
          </p:cNvSpPr>
          <p:nvPr>
            <p:ph sz="half" idx="1"/>
          </p:nvPr>
        </p:nvSpPr>
        <p:spPr>
          <a:xfrm>
            <a:off x="633046" y="1825625"/>
            <a:ext cx="6015404" cy="3829587"/>
          </a:xfrm>
        </p:spPr>
        <p:txBody>
          <a:bodyPr>
            <a:normAutofit fontScale="92500" lnSpcReduction="10000"/>
          </a:bodyPr>
          <a:lstStyle/>
          <a:p>
            <a:r>
              <a:rPr lang="nl-BE" b="1"/>
              <a:t>Waarden</a:t>
            </a:r>
            <a:r>
              <a:rPr lang="nl-BE"/>
              <a:t> – het merk vertrekt vanuit bepaalde waarden waarin de mensen die het merk dragen zich terugvinden </a:t>
            </a:r>
          </a:p>
          <a:p>
            <a:r>
              <a:rPr lang="nl-BE" b="1"/>
              <a:t>Feiten</a:t>
            </a:r>
            <a:r>
              <a:rPr lang="nl-BE"/>
              <a:t> – liggen objectief vast, rationele elementen die tastbaar zijn </a:t>
            </a:r>
          </a:p>
          <a:p>
            <a:r>
              <a:rPr lang="nl-BE" b="1"/>
              <a:t>Associaties</a:t>
            </a:r>
            <a:r>
              <a:rPr lang="nl-BE"/>
              <a:t> – begrippen waarmee het merk in verband wordt gebracht </a:t>
            </a:r>
          </a:p>
          <a:p>
            <a:r>
              <a:rPr lang="nl-BE" b="1"/>
              <a:t>Verhalen</a:t>
            </a:r>
            <a:r>
              <a:rPr lang="nl-BE"/>
              <a:t> – er ontstaan verhalen uit het merk die de waarden en boodschappen overbrengen </a:t>
            </a:r>
          </a:p>
        </p:txBody>
      </p:sp>
      <p:pic>
        <p:nvPicPr>
          <p:cNvPr id="5" name="Afbeelding 4" descr="Afbeelding met tekst, schermafbeelding, visitekaartje&#10;&#10;Automatisch gegenereerde beschrijving">
            <a:extLst>
              <a:ext uri="{FF2B5EF4-FFF2-40B4-BE49-F238E27FC236}">
                <a16:creationId xmlns:a16="http://schemas.microsoft.com/office/drawing/2014/main" id="{49490F83-A00A-AF08-FC2A-9C4437C0B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0878" y="1781258"/>
            <a:ext cx="4271058" cy="3918320"/>
          </a:xfrm>
          <a:prstGeom prst="rect">
            <a:avLst/>
          </a:prstGeom>
        </p:spPr>
      </p:pic>
    </p:spTree>
    <p:extLst>
      <p:ext uri="{BB962C8B-B14F-4D97-AF65-F5344CB8AC3E}">
        <p14:creationId xmlns:p14="http://schemas.microsoft.com/office/powerpoint/2010/main" val="297829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6DF55-5C95-8791-D183-9BFD05FB6E33}"/>
              </a:ext>
            </a:extLst>
          </p:cNvPr>
          <p:cNvSpPr>
            <a:spLocks noGrp="1"/>
          </p:cNvSpPr>
          <p:nvPr>
            <p:ph type="title"/>
          </p:nvPr>
        </p:nvSpPr>
        <p:spPr/>
        <p:txBody>
          <a:bodyPr/>
          <a:lstStyle/>
          <a:p>
            <a:r>
              <a:rPr lang="nl-BE">
                <a:latin typeface="Century Gothic"/>
              </a:rPr>
              <a:t>Doelstelling van deze sessie: een regio ‘branden’</a:t>
            </a:r>
          </a:p>
        </p:txBody>
      </p:sp>
      <p:sp>
        <p:nvSpPr>
          <p:cNvPr id="3" name="Tijdelijke aanduiding voor inhoud 2">
            <a:extLst>
              <a:ext uri="{FF2B5EF4-FFF2-40B4-BE49-F238E27FC236}">
                <a16:creationId xmlns:a16="http://schemas.microsoft.com/office/drawing/2014/main" id="{163F62D3-9E74-E72A-34B9-26A24F5FAF4D}"/>
              </a:ext>
            </a:extLst>
          </p:cNvPr>
          <p:cNvSpPr>
            <a:spLocks noGrp="1"/>
          </p:cNvSpPr>
          <p:nvPr>
            <p:ph sz="half" idx="1"/>
          </p:nvPr>
        </p:nvSpPr>
        <p:spPr/>
        <p:txBody>
          <a:bodyPr vert="horz" lIns="91440" tIns="45720" rIns="91440" bIns="45720" rtlCol="0" anchor="t">
            <a:normAutofit fontScale="85000" lnSpcReduction="10000"/>
          </a:bodyPr>
          <a:lstStyle/>
          <a:p>
            <a:pPr marL="0" indent="0">
              <a:buNone/>
            </a:pPr>
            <a:r>
              <a:rPr lang="nl-BE" b="1">
                <a:solidFill>
                  <a:schemeClr val="tx2"/>
                </a:solidFill>
              </a:rPr>
              <a:t>Sessie 1: Rivierenland, een herkenbare regio!</a:t>
            </a:r>
            <a:endParaRPr lang="nl-BE">
              <a:solidFill>
                <a:schemeClr val="tx2"/>
              </a:solidFill>
            </a:endParaRPr>
          </a:p>
          <a:p>
            <a:r>
              <a:rPr lang="nl-BE"/>
              <a:t>Rivierenland vroeger en vandaag </a:t>
            </a:r>
          </a:p>
          <a:p>
            <a:r>
              <a:rPr lang="nl-BE"/>
              <a:t>Rivierenland – een regionaal merk? </a:t>
            </a:r>
          </a:p>
          <a:p>
            <a:pPr lvl="1"/>
            <a:r>
              <a:rPr lang="nl-BE"/>
              <a:t>1. Waarom een regionaal merk?</a:t>
            </a:r>
          </a:p>
          <a:p>
            <a:pPr lvl="1"/>
            <a:r>
              <a:rPr lang="nl-BE"/>
              <a:t>2. Wat  is een regionaal merk?</a:t>
            </a:r>
          </a:p>
          <a:p>
            <a:pPr lvl="1"/>
            <a:r>
              <a:rPr lang="nl-BE"/>
              <a:t>3. Wanneer werkt een regionaal merk?</a:t>
            </a:r>
          </a:p>
          <a:p>
            <a:r>
              <a:rPr lang="nl-BE"/>
              <a:t>Enkele cases</a:t>
            </a:r>
          </a:p>
          <a:p>
            <a:pPr marL="0" indent="0">
              <a:buNone/>
            </a:pPr>
            <a:r>
              <a:rPr lang="nl-BE" b="1">
                <a:solidFill>
                  <a:schemeClr val="tx2"/>
                </a:solidFill>
              </a:rPr>
              <a:t>Sessie 2: Rivierenland, een regio met identiteit! </a:t>
            </a:r>
          </a:p>
          <a:p>
            <a:r>
              <a:rPr lang="nl-BE"/>
              <a:t>Rivierenland als merk, hoe pakken we dit aan? </a:t>
            </a:r>
          </a:p>
        </p:txBody>
      </p:sp>
      <p:sp>
        <p:nvSpPr>
          <p:cNvPr id="4" name="Tijdelijke aanduiding voor inhoud 3">
            <a:extLst>
              <a:ext uri="{FF2B5EF4-FFF2-40B4-BE49-F238E27FC236}">
                <a16:creationId xmlns:a16="http://schemas.microsoft.com/office/drawing/2014/main" id="{6B5B1A5C-04A5-B362-4749-B1180F56DCDD}"/>
              </a:ext>
            </a:extLst>
          </p:cNvPr>
          <p:cNvSpPr>
            <a:spLocks noGrp="1"/>
          </p:cNvSpPr>
          <p:nvPr>
            <p:ph sz="half" idx="2"/>
          </p:nvPr>
        </p:nvSpPr>
        <p:spPr/>
        <p:txBody>
          <a:bodyPr/>
          <a:lstStyle/>
          <a:p>
            <a:endParaRPr lang="nl-BE"/>
          </a:p>
        </p:txBody>
      </p:sp>
      <p:pic>
        <p:nvPicPr>
          <p:cNvPr id="6" name="Picture 4" descr="© regionale landschappen">
            <a:extLst>
              <a:ext uri="{FF2B5EF4-FFF2-40B4-BE49-F238E27FC236}">
                <a16:creationId xmlns:a16="http://schemas.microsoft.com/office/drawing/2014/main" id="{E0699032-4CE9-A43D-B2EC-792B031FA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646" y="1825625"/>
            <a:ext cx="6215063"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905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1CB1-074A-12D2-7E9D-A9B01FE85692}"/>
              </a:ext>
            </a:extLst>
          </p:cNvPr>
          <p:cNvSpPr>
            <a:spLocks noGrp="1"/>
          </p:cNvSpPr>
          <p:nvPr>
            <p:ph type="title"/>
          </p:nvPr>
        </p:nvSpPr>
        <p:spPr/>
        <p:txBody>
          <a:bodyPr>
            <a:normAutofit fontScale="90000"/>
          </a:bodyPr>
          <a:lstStyle/>
          <a:p>
            <a:r>
              <a:rPr lang="nl-BE"/>
              <a:t>Het merkenmatrix als startpunt: voorbeeld Limburg</a:t>
            </a:r>
          </a:p>
        </p:txBody>
      </p:sp>
      <p:sp>
        <p:nvSpPr>
          <p:cNvPr id="3" name="Tijdelijke aanduiding voor inhoud 2">
            <a:extLst>
              <a:ext uri="{FF2B5EF4-FFF2-40B4-BE49-F238E27FC236}">
                <a16:creationId xmlns:a16="http://schemas.microsoft.com/office/drawing/2014/main" id="{044AACDA-8BCC-E25C-ECB2-528AE1B898B4}"/>
              </a:ext>
            </a:extLst>
          </p:cNvPr>
          <p:cNvSpPr>
            <a:spLocks noGrp="1"/>
          </p:cNvSpPr>
          <p:nvPr>
            <p:ph sz="half" idx="1"/>
          </p:nvPr>
        </p:nvSpPr>
        <p:spPr>
          <a:xfrm>
            <a:off x="646071" y="1825626"/>
            <a:ext cx="6508309" cy="4003674"/>
          </a:xfrm>
        </p:spPr>
        <p:txBody>
          <a:bodyPr vert="horz" lIns="91440" tIns="45720" rIns="91440" bIns="45720" rtlCol="0" anchor="t">
            <a:normAutofit/>
          </a:bodyPr>
          <a:lstStyle/>
          <a:p>
            <a:pPr marL="0" indent="0">
              <a:buNone/>
            </a:pPr>
            <a:r>
              <a:rPr lang="nl-BE" b="1">
                <a:solidFill>
                  <a:schemeClr val="tx2"/>
                </a:solidFill>
              </a:rPr>
              <a:t>Voorbeeld Limburg</a:t>
            </a:r>
          </a:p>
          <a:p>
            <a:r>
              <a:rPr lang="nl-BE" b="1"/>
              <a:t>Waarden</a:t>
            </a:r>
            <a:r>
              <a:rPr lang="nl-BE"/>
              <a:t> – zijn warmer, trotser op hun afkomst dan andere Vlaamse regio’s, samenhorigheidsgevoel. </a:t>
            </a:r>
            <a:r>
              <a:rPr lang="nl-NL">
                <a:solidFill>
                  <a:srgbClr val="15103A"/>
                </a:solidFill>
                <a:ea typeface="+mn-lt"/>
                <a:cs typeface="+mn-lt"/>
              </a:rPr>
              <a:t>8/10 van de Limburgers zijn trots om Limburger te zijn.</a:t>
            </a:r>
          </a:p>
          <a:p>
            <a:r>
              <a:rPr lang="nl-BE" b="1"/>
              <a:t>Feiten</a:t>
            </a:r>
            <a:r>
              <a:rPr lang="nl-BE"/>
              <a:t> –samenhorigheidsgevoel door het verleden: </a:t>
            </a:r>
            <a:r>
              <a:rPr lang="nl-NL" sz="1800">
                <a:solidFill>
                  <a:srgbClr val="15103A"/>
                </a:solidFill>
                <a:latin typeface="Century Gothic"/>
              </a:rPr>
              <a:t>armoede, oorlogsellende, mijnbouw en stiefmoederlijke behandeling </a:t>
            </a:r>
            <a:r>
              <a:rPr lang="nl-NL">
                <a:solidFill>
                  <a:srgbClr val="15103A"/>
                </a:solidFill>
                <a:latin typeface="Century Gothic"/>
              </a:rPr>
              <a:t>'door </a:t>
            </a:r>
            <a:r>
              <a:rPr lang="nl-NL" sz="1800">
                <a:solidFill>
                  <a:srgbClr val="15103A"/>
                </a:solidFill>
                <a:latin typeface="Century Gothic"/>
              </a:rPr>
              <a:t>Brussel</a:t>
            </a:r>
            <a:r>
              <a:rPr lang="nl-NL">
                <a:solidFill>
                  <a:srgbClr val="15103A"/>
                </a:solidFill>
                <a:latin typeface="Century Gothic"/>
              </a:rPr>
              <a:t>',</a:t>
            </a:r>
            <a:r>
              <a:rPr lang="nl-NL" sz="1800">
                <a:solidFill>
                  <a:srgbClr val="15103A"/>
                </a:solidFill>
                <a:latin typeface="Century Gothic"/>
              </a:rPr>
              <a:t> moeilijk bereikbaar en gelegen in de economische periferie. </a:t>
            </a:r>
            <a:endParaRPr lang="nl-NL"/>
          </a:p>
        </p:txBody>
      </p:sp>
      <p:pic>
        <p:nvPicPr>
          <p:cNvPr id="6" name="Picture 2" descr="Limburg (Belgische provincie) - Wikipedia">
            <a:extLst>
              <a:ext uri="{FF2B5EF4-FFF2-40B4-BE49-F238E27FC236}">
                <a16:creationId xmlns:a16="http://schemas.microsoft.com/office/drawing/2014/main" id="{C6C488CA-6F3C-AC9E-A1E1-F71A76E81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838" y="2285999"/>
            <a:ext cx="4643195" cy="309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03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1CB1-074A-12D2-7E9D-A9B01FE85692}"/>
              </a:ext>
            </a:extLst>
          </p:cNvPr>
          <p:cNvSpPr>
            <a:spLocks noGrp="1"/>
          </p:cNvSpPr>
          <p:nvPr>
            <p:ph type="title"/>
          </p:nvPr>
        </p:nvSpPr>
        <p:spPr/>
        <p:txBody>
          <a:bodyPr>
            <a:normAutofit fontScale="90000"/>
          </a:bodyPr>
          <a:lstStyle/>
          <a:p>
            <a:r>
              <a:rPr lang="nl-BE"/>
              <a:t>Het merkenmatrix als startpunt: voorbeeld Limburg</a:t>
            </a:r>
          </a:p>
        </p:txBody>
      </p:sp>
      <p:sp>
        <p:nvSpPr>
          <p:cNvPr id="3" name="Tijdelijke aanduiding voor inhoud 2">
            <a:extLst>
              <a:ext uri="{FF2B5EF4-FFF2-40B4-BE49-F238E27FC236}">
                <a16:creationId xmlns:a16="http://schemas.microsoft.com/office/drawing/2014/main" id="{044AACDA-8BCC-E25C-ECB2-528AE1B898B4}"/>
              </a:ext>
            </a:extLst>
          </p:cNvPr>
          <p:cNvSpPr>
            <a:spLocks noGrp="1"/>
          </p:cNvSpPr>
          <p:nvPr>
            <p:ph sz="half" idx="1"/>
          </p:nvPr>
        </p:nvSpPr>
        <p:spPr>
          <a:xfrm>
            <a:off x="633046" y="1825626"/>
            <a:ext cx="6241283" cy="4003674"/>
          </a:xfrm>
        </p:spPr>
        <p:txBody>
          <a:bodyPr vert="horz" lIns="91440" tIns="45720" rIns="91440" bIns="45720" rtlCol="0" anchor="t">
            <a:normAutofit/>
          </a:bodyPr>
          <a:lstStyle/>
          <a:p>
            <a:pPr marL="0" indent="0">
              <a:buNone/>
            </a:pPr>
            <a:r>
              <a:rPr lang="nl-BE" b="1">
                <a:solidFill>
                  <a:schemeClr val="tx2"/>
                </a:solidFill>
              </a:rPr>
              <a:t>Voorbeeld Limburg</a:t>
            </a:r>
          </a:p>
          <a:p>
            <a:r>
              <a:rPr lang="nl-BE" b="1"/>
              <a:t>Associaties</a:t>
            </a:r>
            <a:r>
              <a:rPr lang="nl-BE"/>
              <a:t> – stad en provincie van smaak (eetproducten en mode), vriendelijke en gezellige mensen,... </a:t>
            </a:r>
            <a:r>
              <a:rPr lang="nl-BE" u="sng"/>
              <a:t>nieuw: toeristische aantrekking!</a:t>
            </a:r>
          </a:p>
          <a:p>
            <a:r>
              <a:rPr lang="nl-BE" b="1"/>
              <a:t>Verhalen</a:t>
            </a:r>
            <a:r>
              <a:rPr lang="nl-BE"/>
              <a:t> – bv. eigen volkslied - </a:t>
            </a:r>
            <a:r>
              <a:rPr lang="nl-NL"/>
              <a:t>om die verhalen te vertellen hebben ze de media bij uitstek</a:t>
            </a:r>
          </a:p>
        </p:txBody>
      </p:sp>
      <p:pic>
        <p:nvPicPr>
          <p:cNvPr id="4" name="Afbeelding 3" descr="Afbeelding met tekst, teken&#10;&#10;Automatisch gegenereerde beschrijving">
            <a:extLst>
              <a:ext uri="{FF2B5EF4-FFF2-40B4-BE49-F238E27FC236}">
                <a16:creationId xmlns:a16="http://schemas.microsoft.com/office/drawing/2014/main" id="{66B006F1-1C0F-8BA3-CB67-49D65CEDD85B}"/>
              </a:ext>
            </a:extLst>
          </p:cNvPr>
          <p:cNvPicPr>
            <a:picLocks noChangeAspect="1"/>
          </p:cNvPicPr>
          <p:nvPr/>
        </p:nvPicPr>
        <p:blipFill rotWithShape="1">
          <a:blip r:embed="rId2"/>
          <a:srcRect b="6502"/>
          <a:stretch/>
        </p:blipFill>
        <p:spPr>
          <a:xfrm>
            <a:off x="7213909" y="1822683"/>
            <a:ext cx="4741452" cy="2264124"/>
          </a:xfrm>
          <a:prstGeom prst="rect">
            <a:avLst/>
          </a:prstGeom>
        </p:spPr>
      </p:pic>
      <p:pic>
        <p:nvPicPr>
          <p:cNvPr id="8" name="Picture 4" descr="Het Belang van Limburg - Krant - Apps on Google Play">
            <a:extLst>
              <a:ext uri="{FF2B5EF4-FFF2-40B4-BE49-F238E27FC236}">
                <a16:creationId xmlns:a16="http://schemas.microsoft.com/office/drawing/2014/main" id="{5C82E394-ECA4-6918-EA8C-813A21E8A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973" y="4348604"/>
            <a:ext cx="1900192" cy="189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36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E3C57-E6C7-BED9-5F8A-8407347916DE}"/>
              </a:ext>
            </a:extLst>
          </p:cNvPr>
          <p:cNvSpPr>
            <a:spLocks noGrp="1"/>
          </p:cNvSpPr>
          <p:nvPr>
            <p:ph type="title"/>
          </p:nvPr>
        </p:nvSpPr>
        <p:spPr/>
        <p:txBody>
          <a:bodyPr/>
          <a:lstStyle/>
          <a:p>
            <a:r>
              <a:rPr lang="nl-BE"/>
              <a:t>Voorbeeld Limburg: Limburg en toerisme</a:t>
            </a:r>
          </a:p>
        </p:txBody>
      </p:sp>
      <p:sp>
        <p:nvSpPr>
          <p:cNvPr id="3" name="Tijdelijke aanduiding voor inhoud 2">
            <a:extLst>
              <a:ext uri="{FF2B5EF4-FFF2-40B4-BE49-F238E27FC236}">
                <a16:creationId xmlns:a16="http://schemas.microsoft.com/office/drawing/2014/main" id="{FE12DDAB-92CC-318B-8FE5-57B008AD4D7C}"/>
              </a:ext>
            </a:extLst>
          </p:cNvPr>
          <p:cNvSpPr>
            <a:spLocks noGrp="1"/>
          </p:cNvSpPr>
          <p:nvPr>
            <p:ph sz="half" idx="1"/>
          </p:nvPr>
        </p:nvSpPr>
        <p:spPr>
          <a:xfrm>
            <a:off x="633046" y="1825625"/>
            <a:ext cx="5567290" cy="4175125"/>
          </a:xfrm>
        </p:spPr>
        <p:txBody>
          <a:bodyPr vert="horz" lIns="91440" tIns="45720" rIns="91440" bIns="45720" rtlCol="0" anchor="t">
            <a:noAutofit/>
          </a:bodyPr>
          <a:lstStyle/>
          <a:p>
            <a:r>
              <a:rPr lang="nl-NL">
                <a:solidFill>
                  <a:srgbClr val="15103A"/>
                </a:solidFill>
                <a:latin typeface="Century Gothic"/>
              </a:rPr>
              <a:t>2014: sluiting Ford Genk, 8000 medewerkers </a:t>
            </a:r>
            <a:endParaRPr lang="nl-NL">
              <a:solidFill>
                <a:srgbClr val="15103A"/>
              </a:solidFill>
              <a:latin typeface="Century Gothic" panose="020B0502020202020204" pitchFamily="34" charset="0"/>
            </a:endParaRPr>
          </a:p>
          <a:p>
            <a:r>
              <a:rPr lang="nl-NL">
                <a:ea typeface="+mn-lt"/>
                <a:cs typeface="+mn-lt"/>
              </a:rPr>
              <a:t>Strategisch Plan Limburg in het Kwadraat (SALK): geld voor de verdere ontwikkeling van de regio</a:t>
            </a:r>
            <a:endParaRPr lang="nl-NL">
              <a:solidFill>
                <a:srgbClr val="15103A"/>
              </a:solidFill>
              <a:latin typeface="Century Gothic" panose="020B0502020202020204" pitchFamily="34" charset="0"/>
            </a:endParaRPr>
          </a:p>
          <a:p>
            <a:r>
              <a:rPr lang="nl-NL">
                <a:ea typeface="+mn-lt"/>
                <a:cs typeface="+mn-lt"/>
              </a:rPr>
              <a:t>Met </a:t>
            </a:r>
            <a:r>
              <a:rPr lang="nl-NL" b="1">
                <a:ea typeface="+mn-lt"/>
                <a:cs typeface="+mn-lt"/>
              </a:rPr>
              <a:t>grote nadruk op de vrijetijdseconomie</a:t>
            </a:r>
            <a:endParaRPr lang="nl-NL" b="1">
              <a:solidFill>
                <a:srgbClr val="000000"/>
              </a:solidFill>
              <a:latin typeface="Century Gothic"/>
            </a:endParaRPr>
          </a:p>
          <a:p>
            <a:r>
              <a:rPr lang="nl-NL">
                <a:solidFill>
                  <a:srgbClr val="000000"/>
                </a:solidFill>
              </a:rPr>
              <a:t>Strategisch actieplan voor het toerisme in Limburg</a:t>
            </a:r>
          </a:p>
          <a:p>
            <a:endParaRPr lang="nl-NL">
              <a:solidFill>
                <a:srgbClr val="15103A"/>
              </a:solidFill>
            </a:endParaRPr>
          </a:p>
        </p:txBody>
      </p:sp>
      <p:pic>
        <p:nvPicPr>
          <p:cNvPr id="7" name="Afbeelding 7" descr="Afbeelding met tekst, teken&#10;&#10;Automatisch gegenereerde beschrijving">
            <a:extLst>
              <a:ext uri="{FF2B5EF4-FFF2-40B4-BE49-F238E27FC236}">
                <a16:creationId xmlns:a16="http://schemas.microsoft.com/office/drawing/2014/main" id="{9AE9CE72-81DD-9886-6309-EEDD54F46B91}"/>
              </a:ext>
            </a:extLst>
          </p:cNvPr>
          <p:cNvPicPr>
            <a:picLocks noGrp="1" noChangeAspect="1"/>
          </p:cNvPicPr>
          <p:nvPr>
            <p:ph sz="half" idx="2"/>
          </p:nvPr>
        </p:nvPicPr>
        <p:blipFill>
          <a:blip r:embed="rId2"/>
          <a:stretch>
            <a:fillRect/>
          </a:stretch>
        </p:blipFill>
        <p:spPr>
          <a:xfrm>
            <a:off x="6827165" y="1825625"/>
            <a:ext cx="3871670" cy="3829587"/>
          </a:xfrm>
        </p:spPr>
      </p:pic>
    </p:spTree>
    <p:extLst>
      <p:ext uri="{BB962C8B-B14F-4D97-AF65-F5344CB8AC3E}">
        <p14:creationId xmlns:p14="http://schemas.microsoft.com/office/powerpoint/2010/main" val="26741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E3C57-E6C7-BED9-5F8A-8407347916DE}"/>
              </a:ext>
            </a:extLst>
          </p:cNvPr>
          <p:cNvSpPr>
            <a:spLocks noGrp="1"/>
          </p:cNvSpPr>
          <p:nvPr>
            <p:ph type="title"/>
          </p:nvPr>
        </p:nvSpPr>
        <p:spPr/>
        <p:txBody>
          <a:bodyPr/>
          <a:lstStyle/>
          <a:p>
            <a:r>
              <a:rPr lang="nl-BE"/>
              <a:t>Voorbeeld Limburg: Limburg en toerisme</a:t>
            </a:r>
          </a:p>
        </p:txBody>
      </p:sp>
      <p:sp>
        <p:nvSpPr>
          <p:cNvPr id="3" name="Tijdelijke aanduiding voor inhoud 2">
            <a:extLst>
              <a:ext uri="{FF2B5EF4-FFF2-40B4-BE49-F238E27FC236}">
                <a16:creationId xmlns:a16="http://schemas.microsoft.com/office/drawing/2014/main" id="{FE12DDAB-92CC-318B-8FE5-57B008AD4D7C}"/>
              </a:ext>
            </a:extLst>
          </p:cNvPr>
          <p:cNvSpPr>
            <a:spLocks noGrp="1"/>
          </p:cNvSpPr>
          <p:nvPr>
            <p:ph sz="half" idx="1"/>
          </p:nvPr>
        </p:nvSpPr>
        <p:spPr>
          <a:xfrm>
            <a:off x="633046" y="1825625"/>
            <a:ext cx="5567290" cy="4175125"/>
          </a:xfrm>
        </p:spPr>
        <p:txBody>
          <a:bodyPr vert="horz" lIns="91440" tIns="45720" rIns="91440" bIns="45720" rtlCol="0" anchor="t">
            <a:noAutofit/>
          </a:bodyPr>
          <a:lstStyle/>
          <a:p>
            <a:r>
              <a:rPr lang="nl-NL">
                <a:solidFill>
                  <a:srgbClr val="15103A"/>
                </a:solidFill>
                <a:latin typeface="Century Gothic"/>
              </a:rPr>
              <a:t>Verder bouwend op de bouwstenen (waarden/feiten/associaties/verhalen) die bestaan</a:t>
            </a:r>
            <a:endParaRPr lang="nl-NL">
              <a:solidFill>
                <a:srgbClr val="15103A"/>
              </a:solidFill>
              <a:latin typeface="Century Gothic" panose="020B0502020202020204" pitchFamily="34" charset="0"/>
            </a:endParaRPr>
          </a:p>
          <a:p>
            <a:r>
              <a:rPr lang="nl-NL" b="1">
                <a:solidFill>
                  <a:srgbClr val="15103A"/>
                </a:solidFill>
              </a:rPr>
              <a:t>'Toeristisch kannibalisme' stoppen</a:t>
            </a:r>
            <a:r>
              <a:rPr lang="nl-NL">
                <a:solidFill>
                  <a:srgbClr val="15103A"/>
                </a:solidFill>
              </a:rPr>
              <a:t> waarbij attractiepolen elkaar beconcurreren. </a:t>
            </a:r>
            <a:r>
              <a:rPr lang="nl-NL">
                <a:solidFill>
                  <a:srgbClr val="15103A"/>
                </a:solidFill>
                <a:ea typeface="+mn-lt"/>
                <a:cs typeface="+mn-lt"/>
              </a:rPr>
              <a:t>Limburg = het merk naar buiten toe</a:t>
            </a:r>
          </a:p>
          <a:p>
            <a:r>
              <a:rPr lang="nl-NL">
                <a:solidFill>
                  <a:srgbClr val="15103A"/>
                </a:solidFill>
                <a:ea typeface="+mn-lt"/>
                <a:cs typeface="+mn-lt"/>
              </a:rPr>
              <a:t>Nieuwe ambitie: </a:t>
            </a:r>
            <a:r>
              <a:rPr lang="nl-NL" b="1">
                <a:solidFill>
                  <a:srgbClr val="15103A"/>
                </a:solidFill>
                <a:ea typeface="+mn-lt"/>
                <a:cs typeface="+mn-lt"/>
              </a:rPr>
              <a:t>Limburg als bestemming</a:t>
            </a:r>
            <a:r>
              <a:rPr lang="nl-NL">
                <a:solidFill>
                  <a:srgbClr val="15103A"/>
                </a:solidFill>
                <a:ea typeface="+mn-lt"/>
                <a:cs typeface="+mn-lt"/>
              </a:rPr>
              <a:t> naast De Kust en De Ardennen plaatsen, </a:t>
            </a:r>
            <a:r>
              <a:rPr lang="nl-NL" err="1">
                <a:solidFill>
                  <a:srgbClr val="15103A"/>
                </a:solidFill>
                <a:ea typeface="+mn-lt"/>
                <a:cs typeface="+mn-lt"/>
              </a:rPr>
              <a:t>olv</a:t>
            </a:r>
            <a:r>
              <a:rPr lang="nl-NL">
                <a:solidFill>
                  <a:srgbClr val="15103A"/>
                </a:solidFill>
                <a:ea typeface="+mn-lt"/>
                <a:cs typeface="+mn-lt"/>
              </a:rPr>
              <a:t> </a:t>
            </a:r>
            <a:r>
              <a:rPr lang="nl-NL" err="1">
                <a:solidFill>
                  <a:srgbClr val="15103A"/>
                </a:solidFill>
                <a:ea typeface="+mn-lt"/>
                <a:cs typeface="+mn-lt"/>
              </a:rPr>
              <a:t>Visit</a:t>
            </a:r>
            <a:r>
              <a:rPr lang="nl-NL">
                <a:solidFill>
                  <a:srgbClr val="15103A"/>
                </a:solidFill>
                <a:ea typeface="+mn-lt"/>
                <a:cs typeface="+mn-lt"/>
              </a:rPr>
              <a:t> Limburg</a:t>
            </a:r>
            <a:endParaRPr lang="nl-NL">
              <a:solidFill>
                <a:srgbClr val="15103A"/>
              </a:solidFill>
            </a:endParaRPr>
          </a:p>
          <a:p>
            <a:pPr marL="0" indent="0">
              <a:buNone/>
            </a:pPr>
            <a:endParaRPr lang="nl-NL">
              <a:solidFill>
                <a:srgbClr val="15103A"/>
              </a:solidFill>
            </a:endParaRPr>
          </a:p>
          <a:p>
            <a:endParaRPr lang="nl-NL">
              <a:solidFill>
                <a:srgbClr val="15103A"/>
              </a:solidFill>
            </a:endParaRPr>
          </a:p>
        </p:txBody>
      </p:sp>
      <p:pic>
        <p:nvPicPr>
          <p:cNvPr id="7" name="Afbeelding 7" descr="Afbeelding met tekst, teken&#10;&#10;Automatisch gegenereerde beschrijving">
            <a:extLst>
              <a:ext uri="{FF2B5EF4-FFF2-40B4-BE49-F238E27FC236}">
                <a16:creationId xmlns:a16="http://schemas.microsoft.com/office/drawing/2014/main" id="{9AE9CE72-81DD-9886-6309-EEDD54F46B91}"/>
              </a:ext>
            </a:extLst>
          </p:cNvPr>
          <p:cNvPicPr>
            <a:picLocks noGrp="1" noChangeAspect="1"/>
          </p:cNvPicPr>
          <p:nvPr>
            <p:ph sz="half" idx="2"/>
          </p:nvPr>
        </p:nvPicPr>
        <p:blipFill>
          <a:blip r:embed="rId2"/>
          <a:stretch>
            <a:fillRect/>
          </a:stretch>
        </p:blipFill>
        <p:spPr>
          <a:xfrm>
            <a:off x="6827165" y="1825625"/>
            <a:ext cx="3871670" cy="3829587"/>
          </a:xfrm>
        </p:spPr>
      </p:pic>
    </p:spTree>
    <p:extLst>
      <p:ext uri="{BB962C8B-B14F-4D97-AF65-F5344CB8AC3E}">
        <p14:creationId xmlns:p14="http://schemas.microsoft.com/office/powerpoint/2010/main" val="1878015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2" descr="Afbeelding met tekst&#10;&#10;Automatisch gegenereerde beschrijving">
            <a:extLst>
              <a:ext uri="{FF2B5EF4-FFF2-40B4-BE49-F238E27FC236}">
                <a16:creationId xmlns:a16="http://schemas.microsoft.com/office/drawing/2014/main" id="{6971A17E-5D92-1B09-A65C-14A3051F8977}"/>
              </a:ext>
            </a:extLst>
          </p:cNvPr>
          <p:cNvPicPr>
            <a:picLocks noGrp="1" noChangeAspect="1"/>
          </p:cNvPicPr>
          <p:nvPr>
            <p:ph sz="half" idx="2"/>
          </p:nvPr>
        </p:nvPicPr>
        <p:blipFill>
          <a:blip r:embed="rId2"/>
          <a:stretch>
            <a:fillRect/>
          </a:stretch>
        </p:blipFill>
        <p:spPr>
          <a:xfrm>
            <a:off x="120162" y="393480"/>
            <a:ext cx="12171484" cy="6071088"/>
          </a:xfrm>
        </p:spPr>
      </p:pic>
    </p:spTree>
    <p:extLst>
      <p:ext uri="{BB962C8B-B14F-4D97-AF65-F5344CB8AC3E}">
        <p14:creationId xmlns:p14="http://schemas.microsoft.com/office/powerpoint/2010/main" val="194578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22BC0D-FFB1-7D1A-1D8D-ACDDE61981A7}"/>
              </a:ext>
            </a:extLst>
          </p:cNvPr>
          <p:cNvSpPr>
            <a:spLocks noGrp="1"/>
          </p:cNvSpPr>
          <p:nvPr>
            <p:ph type="title"/>
          </p:nvPr>
        </p:nvSpPr>
        <p:spPr/>
        <p:txBody>
          <a:bodyPr/>
          <a:lstStyle/>
          <a:p>
            <a:r>
              <a:rPr lang="nl-BE"/>
              <a:t>Voorbeeld Limburg: Limburg en toerisme</a:t>
            </a:r>
            <a:endParaRPr lang="nl-NL" b="0"/>
          </a:p>
        </p:txBody>
      </p:sp>
      <p:pic>
        <p:nvPicPr>
          <p:cNvPr id="5" name="Afbeelding 5" descr="Afbeelding met tekst, binnen, schermafbeelding&#10;&#10;Automatisch gegenereerde beschrijving">
            <a:extLst>
              <a:ext uri="{FF2B5EF4-FFF2-40B4-BE49-F238E27FC236}">
                <a16:creationId xmlns:a16="http://schemas.microsoft.com/office/drawing/2014/main" id="{0E14F952-1123-1C58-E286-5976FE2D6D8C}"/>
              </a:ext>
            </a:extLst>
          </p:cNvPr>
          <p:cNvPicPr>
            <a:picLocks noChangeAspect="1"/>
          </p:cNvPicPr>
          <p:nvPr/>
        </p:nvPicPr>
        <p:blipFill>
          <a:blip r:embed="rId2"/>
          <a:stretch>
            <a:fillRect/>
          </a:stretch>
        </p:blipFill>
        <p:spPr>
          <a:xfrm>
            <a:off x="6211766" y="2344285"/>
            <a:ext cx="4567602" cy="1436739"/>
          </a:xfrm>
          <a:prstGeom prst="rect">
            <a:avLst/>
          </a:prstGeom>
        </p:spPr>
      </p:pic>
      <p:pic>
        <p:nvPicPr>
          <p:cNvPr id="6" name="Afbeelding 6">
            <a:extLst>
              <a:ext uri="{FF2B5EF4-FFF2-40B4-BE49-F238E27FC236}">
                <a16:creationId xmlns:a16="http://schemas.microsoft.com/office/drawing/2014/main" id="{253E01DD-04F2-DC69-9EC3-489EE8E8F07A}"/>
              </a:ext>
            </a:extLst>
          </p:cNvPr>
          <p:cNvPicPr>
            <a:picLocks noChangeAspect="1"/>
          </p:cNvPicPr>
          <p:nvPr/>
        </p:nvPicPr>
        <p:blipFill>
          <a:blip r:embed="rId3"/>
          <a:stretch>
            <a:fillRect/>
          </a:stretch>
        </p:blipFill>
        <p:spPr>
          <a:xfrm>
            <a:off x="6219093" y="4795911"/>
            <a:ext cx="4618892" cy="907659"/>
          </a:xfrm>
          <a:prstGeom prst="rect">
            <a:avLst/>
          </a:prstGeom>
        </p:spPr>
      </p:pic>
      <p:pic>
        <p:nvPicPr>
          <p:cNvPr id="7" name="Afbeelding 7" descr="Afbeelding met tekst&#10;&#10;Automatisch gegenereerde beschrijving">
            <a:extLst>
              <a:ext uri="{FF2B5EF4-FFF2-40B4-BE49-F238E27FC236}">
                <a16:creationId xmlns:a16="http://schemas.microsoft.com/office/drawing/2014/main" id="{B7183B2A-80D7-49EF-CDCD-C6AF9D73BC69}"/>
              </a:ext>
            </a:extLst>
          </p:cNvPr>
          <p:cNvPicPr>
            <a:picLocks noChangeAspect="1"/>
          </p:cNvPicPr>
          <p:nvPr/>
        </p:nvPicPr>
        <p:blipFill>
          <a:blip r:embed="rId4"/>
          <a:stretch>
            <a:fillRect/>
          </a:stretch>
        </p:blipFill>
        <p:spPr>
          <a:xfrm>
            <a:off x="6380285" y="5750594"/>
            <a:ext cx="5212373" cy="808041"/>
          </a:xfrm>
          <a:prstGeom prst="rect">
            <a:avLst/>
          </a:prstGeom>
        </p:spPr>
      </p:pic>
      <p:pic>
        <p:nvPicPr>
          <p:cNvPr id="8" name="Afbeelding 8" descr="Afbeelding met tekst&#10;&#10;Automatisch gegenereerde beschrijving">
            <a:extLst>
              <a:ext uri="{FF2B5EF4-FFF2-40B4-BE49-F238E27FC236}">
                <a16:creationId xmlns:a16="http://schemas.microsoft.com/office/drawing/2014/main" id="{E3A1FF83-F5DF-CBF7-7405-BC840C4242B6}"/>
              </a:ext>
            </a:extLst>
          </p:cNvPr>
          <p:cNvPicPr>
            <a:picLocks noChangeAspect="1"/>
          </p:cNvPicPr>
          <p:nvPr/>
        </p:nvPicPr>
        <p:blipFill>
          <a:blip r:embed="rId5"/>
          <a:stretch>
            <a:fillRect/>
          </a:stretch>
        </p:blipFill>
        <p:spPr>
          <a:xfrm>
            <a:off x="6380285" y="3686434"/>
            <a:ext cx="4289180" cy="1119036"/>
          </a:xfrm>
          <a:prstGeom prst="rect">
            <a:avLst/>
          </a:prstGeom>
        </p:spPr>
      </p:pic>
      <p:pic>
        <p:nvPicPr>
          <p:cNvPr id="9" name="Afbeelding 9">
            <a:extLst>
              <a:ext uri="{FF2B5EF4-FFF2-40B4-BE49-F238E27FC236}">
                <a16:creationId xmlns:a16="http://schemas.microsoft.com/office/drawing/2014/main" id="{C09EC56B-15A1-9C47-DC36-815ABFE77AE4}"/>
              </a:ext>
            </a:extLst>
          </p:cNvPr>
          <p:cNvPicPr>
            <a:picLocks noChangeAspect="1"/>
          </p:cNvPicPr>
          <p:nvPr/>
        </p:nvPicPr>
        <p:blipFill>
          <a:blip r:embed="rId6"/>
          <a:stretch>
            <a:fillRect/>
          </a:stretch>
        </p:blipFill>
        <p:spPr>
          <a:xfrm>
            <a:off x="6380284" y="1715992"/>
            <a:ext cx="4948603" cy="722381"/>
          </a:xfrm>
          <a:prstGeom prst="rect">
            <a:avLst/>
          </a:prstGeom>
        </p:spPr>
      </p:pic>
      <p:sp>
        <p:nvSpPr>
          <p:cNvPr id="11" name="Tijdelijke aanduiding voor inhoud 2">
            <a:extLst>
              <a:ext uri="{FF2B5EF4-FFF2-40B4-BE49-F238E27FC236}">
                <a16:creationId xmlns:a16="http://schemas.microsoft.com/office/drawing/2014/main" id="{5083D6CD-B1A7-0666-09C1-589F01FE704F}"/>
              </a:ext>
            </a:extLst>
          </p:cNvPr>
          <p:cNvSpPr>
            <a:spLocks noGrp="1"/>
          </p:cNvSpPr>
          <p:nvPr>
            <p:ph sz="half" idx="1"/>
          </p:nvPr>
        </p:nvSpPr>
        <p:spPr>
          <a:xfrm>
            <a:off x="633046" y="1825625"/>
            <a:ext cx="5567290" cy="4175125"/>
          </a:xfrm>
        </p:spPr>
        <p:txBody>
          <a:bodyPr vert="horz" lIns="91440" tIns="45720" rIns="91440" bIns="45720" rtlCol="0" anchor="t">
            <a:noAutofit/>
          </a:bodyPr>
          <a:lstStyle/>
          <a:p>
            <a:r>
              <a:rPr lang="nl-NL">
                <a:solidFill>
                  <a:srgbClr val="15103A"/>
                </a:solidFill>
                <a:latin typeface="Century Gothic"/>
              </a:rPr>
              <a:t>Vertaling van de strategie in </a:t>
            </a:r>
            <a:r>
              <a:rPr lang="nl-NL" b="1">
                <a:solidFill>
                  <a:srgbClr val="15103A"/>
                </a:solidFill>
                <a:latin typeface="Century Gothic"/>
              </a:rPr>
              <a:t>operationele doelstellingen</a:t>
            </a:r>
            <a:endParaRPr lang="nl-NL" b="1">
              <a:solidFill>
                <a:srgbClr val="15103A"/>
              </a:solidFill>
              <a:latin typeface="Century Gothic" panose="020B0502020202020204" pitchFamily="34" charset="0"/>
            </a:endParaRPr>
          </a:p>
          <a:p>
            <a:r>
              <a:rPr lang="nl-NL">
                <a:solidFill>
                  <a:srgbClr val="15103A"/>
                </a:solidFill>
              </a:rPr>
              <a:t>Verdieping van de </a:t>
            </a:r>
            <a:r>
              <a:rPr lang="nl-NL" b="1">
                <a:solidFill>
                  <a:srgbClr val="15103A"/>
                </a:solidFill>
              </a:rPr>
              <a:t>branding strategie</a:t>
            </a:r>
          </a:p>
          <a:p>
            <a:r>
              <a:rPr lang="nl-NL" b="1">
                <a:solidFill>
                  <a:srgbClr val="15103A"/>
                </a:solidFill>
              </a:rPr>
              <a:t>Investeringen in het landschap</a:t>
            </a:r>
          </a:p>
          <a:p>
            <a:r>
              <a:rPr lang="nl-NL" b="1">
                <a:solidFill>
                  <a:srgbClr val="15103A"/>
                </a:solidFill>
              </a:rPr>
              <a:t>Investeringen in campagnes:</a:t>
            </a:r>
          </a:p>
          <a:p>
            <a:pPr lvl="1"/>
            <a:r>
              <a:rPr lang="nl-NL">
                <a:solidFill>
                  <a:srgbClr val="15103A"/>
                </a:solidFill>
                <a:ea typeface="+mn-lt"/>
                <a:cs typeface="+mn-lt"/>
              </a:rPr>
              <a:t>‘Ontdek de vele gezichten van Limburg’</a:t>
            </a:r>
            <a:endParaRPr lang="nl-NL">
              <a:ea typeface="+mn-lt"/>
              <a:cs typeface="+mn-lt"/>
            </a:endParaRPr>
          </a:p>
          <a:p>
            <a:pPr lvl="1"/>
            <a:r>
              <a:rPr lang="nl-NL">
                <a:solidFill>
                  <a:srgbClr val="15103A"/>
                </a:solidFill>
                <a:ea typeface="+mn-lt"/>
                <a:cs typeface="+mn-lt"/>
              </a:rPr>
              <a:t>‘Maak het goed in Limburg’ </a:t>
            </a:r>
            <a:endParaRPr lang="en-US">
              <a:ea typeface="+mn-lt"/>
              <a:cs typeface="+mn-lt"/>
            </a:endParaRPr>
          </a:p>
          <a:p>
            <a:pPr lvl="1"/>
            <a:r>
              <a:rPr lang="nl-NL">
                <a:solidFill>
                  <a:srgbClr val="15103A"/>
                </a:solidFill>
                <a:ea typeface="+mn-lt"/>
                <a:cs typeface="+mn-lt"/>
              </a:rPr>
              <a:t>‘Samen herleven’</a:t>
            </a:r>
            <a:endParaRPr lang="nl-NL"/>
          </a:p>
          <a:p>
            <a:pPr marL="0" indent="0">
              <a:buNone/>
            </a:pPr>
            <a:endParaRPr lang="nl-NL">
              <a:solidFill>
                <a:srgbClr val="15103A"/>
              </a:solidFill>
            </a:endParaRPr>
          </a:p>
          <a:p>
            <a:endParaRPr lang="nl-NL">
              <a:solidFill>
                <a:srgbClr val="15103A"/>
              </a:solidFill>
            </a:endParaRPr>
          </a:p>
        </p:txBody>
      </p:sp>
    </p:spTree>
    <p:extLst>
      <p:ext uri="{BB962C8B-B14F-4D97-AF65-F5344CB8AC3E}">
        <p14:creationId xmlns:p14="http://schemas.microsoft.com/office/powerpoint/2010/main" val="2749149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ak het goed in Limburg | Toerismewerkt-b2b">
            <a:extLst>
              <a:ext uri="{FF2B5EF4-FFF2-40B4-BE49-F238E27FC236}">
                <a16:creationId xmlns:a16="http://schemas.microsoft.com/office/drawing/2014/main" id="{4BADF6DD-E488-8F68-CE4A-BA40D5240BD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953" r="10845" b="6899"/>
          <a:stretch/>
        </p:blipFill>
        <p:spPr bwMode="auto">
          <a:xfrm>
            <a:off x="276225" y="245574"/>
            <a:ext cx="4668064" cy="263501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6" descr="Afbeelding met tekst&#10;&#10;Automatisch gegenereerde beschrijving">
            <a:extLst>
              <a:ext uri="{FF2B5EF4-FFF2-40B4-BE49-F238E27FC236}">
                <a16:creationId xmlns:a16="http://schemas.microsoft.com/office/drawing/2014/main" id="{4B8A57FE-223D-31FE-2135-F75FC66A2950}"/>
              </a:ext>
            </a:extLst>
          </p:cNvPr>
          <p:cNvPicPr>
            <a:picLocks noChangeAspect="1"/>
          </p:cNvPicPr>
          <p:nvPr/>
        </p:nvPicPr>
        <p:blipFill rotWithShape="1">
          <a:blip r:embed="rId3"/>
          <a:srcRect l="24826" r="-463"/>
          <a:stretch/>
        </p:blipFill>
        <p:spPr>
          <a:xfrm>
            <a:off x="-2912" y="2864178"/>
            <a:ext cx="2549626" cy="3558116"/>
          </a:xfrm>
          <a:prstGeom prst="rect">
            <a:avLst/>
          </a:prstGeom>
        </p:spPr>
      </p:pic>
      <p:pic>
        <p:nvPicPr>
          <p:cNvPr id="7" name="Afbeelding 7" descr="Afbeelding met boom, plant, cactus&#10;&#10;Automatisch gegenereerde beschrijving">
            <a:extLst>
              <a:ext uri="{FF2B5EF4-FFF2-40B4-BE49-F238E27FC236}">
                <a16:creationId xmlns:a16="http://schemas.microsoft.com/office/drawing/2014/main" id="{82747ECB-4E00-A574-3C9F-95B2FB82AE6D}"/>
              </a:ext>
            </a:extLst>
          </p:cNvPr>
          <p:cNvPicPr>
            <a:picLocks noChangeAspect="1"/>
          </p:cNvPicPr>
          <p:nvPr/>
        </p:nvPicPr>
        <p:blipFill>
          <a:blip r:embed="rId4"/>
          <a:stretch>
            <a:fillRect/>
          </a:stretch>
        </p:blipFill>
        <p:spPr>
          <a:xfrm>
            <a:off x="6604977" y="3233594"/>
            <a:ext cx="5146431" cy="2824978"/>
          </a:xfrm>
          <a:prstGeom prst="rect">
            <a:avLst/>
          </a:prstGeom>
        </p:spPr>
      </p:pic>
      <p:pic>
        <p:nvPicPr>
          <p:cNvPr id="10" name="Afbeelding 10" descr="Afbeelding met weg, buiten, lucht&#10;&#10;Automatisch gegenereerde beschrijving">
            <a:extLst>
              <a:ext uri="{FF2B5EF4-FFF2-40B4-BE49-F238E27FC236}">
                <a16:creationId xmlns:a16="http://schemas.microsoft.com/office/drawing/2014/main" id="{4F9F5395-665B-B2CC-8A00-F8F986BD3B78}"/>
              </a:ext>
            </a:extLst>
          </p:cNvPr>
          <p:cNvPicPr>
            <a:picLocks noChangeAspect="1"/>
          </p:cNvPicPr>
          <p:nvPr/>
        </p:nvPicPr>
        <p:blipFill>
          <a:blip r:embed="rId5"/>
          <a:stretch>
            <a:fillRect/>
          </a:stretch>
        </p:blipFill>
        <p:spPr>
          <a:xfrm>
            <a:off x="2087522" y="3224414"/>
            <a:ext cx="4303835" cy="2837640"/>
          </a:xfrm>
          <a:prstGeom prst="rect">
            <a:avLst/>
          </a:prstGeom>
        </p:spPr>
      </p:pic>
      <p:pic>
        <p:nvPicPr>
          <p:cNvPr id="11" name="Afbeelding 11" descr="Afbeelding met water, lucht, buiten, boom&#10;&#10;Automatisch gegenereerde beschrijving">
            <a:extLst>
              <a:ext uri="{FF2B5EF4-FFF2-40B4-BE49-F238E27FC236}">
                <a16:creationId xmlns:a16="http://schemas.microsoft.com/office/drawing/2014/main" id="{98D4A18F-1E7C-F69C-D956-57E0C14C658B}"/>
              </a:ext>
            </a:extLst>
          </p:cNvPr>
          <p:cNvPicPr>
            <a:picLocks noChangeAspect="1"/>
          </p:cNvPicPr>
          <p:nvPr/>
        </p:nvPicPr>
        <p:blipFill>
          <a:blip r:embed="rId6"/>
          <a:stretch>
            <a:fillRect/>
          </a:stretch>
        </p:blipFill>
        <p:spPr>
          <a:xfrm>
            <a:off x="4797668" y="244839"/>
            <a:ext cx="6963507" cy="2624262"/>
          </a:xfrm>
          <a:prstGeom prst="rect">
            <a:avLst/>
          </a:prstGeom>
        </p:spPr>
      </p:pic>
    </p:spTree>
    <p:extLst>
      <p:ext uri="{BB962C8B-B14F-4D97-AF65-F5344CB8AC3E}">
        <p14:creationId xmlns:p14="http://schemas.microsoft.com/office/powerpoint/2010/main" val="3185355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22BC0D-FFB1-7D1A-1D8D-ACDDE61981A7}"/>
              </a:ext>
            </a:extLst>
          </p:cNvPr>
          <p:cNvSpPr>
            <a:spLocks noGrp="1"/>
          </p:cNvSpPr>
          <p:nvPr>
            <p:ph type="title"/>
          </p:nvPr>
        </p:nvSpPr>
        <p:spPr/>
        <p:txBody>
          <a:bodyPr/>
          <a:lstStyle/>
          <a:p>
            <a:r>
              <a:rPr lang="nl-BE">
                <a:latin typeface="Century Gothic"/>
              </a:rPr>
              <a:t>Voorbeeld Limburg: kritische succesfactoren</a:t>
            </a:r>
            <a:endParaRPr lang="nl-NL" b="0"/>
          </a:p>
        </p:txBody>
      </p:sp>
      <p:sp>
        <p:nvSpPr>
          <p:cNvPr id="11" name="Tijdelijke aanduiding voor inhoud 2">
            <a:extLst>
              <a:ext uri="{FF2B5EF4-FFF2-40B4-BE49-F238E27FC236}">
                <a16:creationId xmlns:a16="http://schemas.microsoft.com/office/drawing/2014/main" id="{5083D6CD-B1A7-0666-09C1-589F01FE704F}"/>
              </a:ext>
            </a:extLst>
          </p:cNvPr>
          <p:cNvSpPr>
            <a:spLocks noGrp="1"/>
          </p:cNvSpPr>
          <p:nvPr>
            <p:ph sz="half" idx="1"/>
          </p:nvPr>
        </p:nvSpPr>
        <p:spPr>
          <a:xfrm>
            <a:off x="652583" y="1825625"/>
            <a:ext cx="7260624" cy="4175125"/>
          </a:xfrm>
        </p:spPr>
        <p:txBody>
          <a:bodyPr vert="horz" lIns="91440" tIns="45720" rIns="91440" bIns="45720" rtlCol="0" anchor="t">
            <a:noAutofit/>
          </a:bodyPr>
          <a:lstStyle/>
          <a:p>
            <a:pPr marL="342900" indent="-342900">
              <a:buAutoNum type="arabicPeriod"/>
            </a:pPr>
            <a:r>
              <a:rPr lang="nl-NL">
                <a:solidFill>
                  <a:srgbClr val="15103A"/>
                </a:solidFill>
                <a:ea typeface="+mn-lt"/>
                <a:cs typeface="+mn-lt"/>
              </a:rPr>
              <a:t>Gedeelde visie na </a:t>
            </a:r>
            <a:r>
              <a:rPr lang="nl-NL" i="1" err="1">
                <a:solidFill>
                  <a:srgbClr val="15103A"/>
                </a:solidFill>
                <a:ea typeface="+mn-lt"/>
                <a:cs typeface="+mn-lt"/>
              </a:rPr>
              <a:t>bottom</a:t>
            </a:r>
            <a:r>
              <a:rPr lang="nl-NL" i="1">
                <a:solidFill>
                  <a:srgbClr val="15103A"/>
                </a:solidFill>
                <a:ea typeface="+mn-lt"/>
                <a:cs typeface="+mn-lt"/>
              </a:rPr>
              <a:t> up approach</a:t>
            </a:r>
            <a:endParaRPr lang="nl-NL" i="1">
              <a:solidFill>
                <a:srgbClr val="15103A"/>
              </a:solidFill>
              <a:latin typeface="Century Gothic"/>
            </a:endParaRPr>
          </a:p>
          <a:p>
            <a:pPr marL="342900" indent="-342900">
              <a:buAutoNum type="arabicPeriod"/>
            </a:pPr>
            <a:r>
              <a:rPr lang="nl-NL">
                <a:solidFill>
                  <a:srgbClr val="15103A"/>
                </a:solidFill>
                <a:latin typeface="Century Gothic"/>
              </a:rPr>
              <a:t>Duidelijke</a:t>
            </a:r>
            <a:r>
              <a:rPr lang="nl-NL">
                <a:solidFill>
                  <a:srgbClr val="15103A"/>
                </a:solidFill>
                <a:ea typeface="+mn-lt"/>
                <a:cs typeface="+mn-lt"/>
              </a:rPr>
              <a:t> WIN voor alle actoren</a:t>
            </a:r>
            <a:endParaRPr lang="nl-NL" b="1">
              <a:solidFill>
                <a:srgbClr val="15103A"/>
              </a:solidFill>
              <a:latin typeface="Century Gothic" panose="020B0502020202020204" pitchFamily="34" charset="0"/>
            </a:endParaRPr>
          </a:p>
          <a:p>
            <a:pPr marL="342900" indent="-342900">
              <a:buAutoNum type="arabicPeriod"/>
            </a:pPr>
            <a:r>
              <a:rPr lang="nl-NL">
                <a:solidFill>
                  <a:srgbClr val="15103A"/>
                </a:solidFill>
              </a:rPr>
              <a:t>Interne discussies – extern uniforme uitstraling (</a:t>
            </a:r>
            <a:r>
              <a:rPr lang="nl-NL" err="1">
                <a:solidFill>
                  <a:srgbClr val="15103A"/>
                </a:solidFill>
              </a:rPr>
              <a:t>Visit</a:t>
            </a:r>
            <a:r>
              <a:rPr lang="nl-NL">
                <a:solidFill>
                  <a:srgbClr val="15103A"/>
                </a:solidFill>
              </a:rPr>
              <a:t> Limburg)</a:t>
            </a:r>
          </a:p>
          <a:p>
            <a:pPr marL="342900" indent="-342900">
              <a:buAutoNum type="arabicPeriod"/>
            </a:pPr>
            <a:r>
              <a:rPr lang="nl-NL">
                <a:solidFill>
                  <a:srgbClr val="15103A"/>
                </a:solidFill>
              </a:rPr>
              <a:t>Geen stappen overslaan, traag proces</a:t>
            </a:r>
          </a:p>
          <a:p>
            <a:pPr marL="342900" indent="-342900">
              <a:buAutoNum type="arabicPeriod"/>
            </a:pPr>
            <a:r>
              <a:rPr lang="nl-NL">
                <a:solidFill>
                  <a:srgbClr val="15103A"/>
                </a:solidFill>
              </a:rPr>
              <a:t>Iedereen aan boord (houden)</a:t>
            </a:r>
          </a:p>
          <a:p>
            <a:pPr marL="0" indent="0">
              <a:buNone/>
            </a:pPr>
            <a:endParaRPr lang="nl-NL">
              <a:solidFill>
                <a:srgbClr val="15103A"/>
              </a:solidFill>
            </a:endParaRPr>
          </a:p>
          <a:p>
            <a:pPr marL="342900" indent="-342900">
              <a:buAutoNum type="arabicPeriod"/>
            </a:pPr>
            <a:endParaRPr lang="nl-NL">
              <a:solidFill>
                <a:srgbClr val="15103A"/>
              </a:solidFill>
            </a:endParaRPr>
          </a:p>
          <a:p>
            <a:pPr marL="0" indent="0">
              <a:buNone/>
            </a:pPr>
            <a:endParaRPr lang="nl-NL">
              <a:solidFill>
                <a:srgbClr val="15103A"/>
              </a:solidFill>
            </a:endParaRPr>
          </a:p>
          <a:p>
            <a:endParaRPr lang="nl-NL">
              <a:solidFill>
                <a:srgbClr val="15103A"/>
              </a:solidFill>
            </a:endParaRPr>
          </a:p>
        </p:txBody>
      </p:sp>
    </p:spTree>
    <p:extLst>
      <p:ext uri="{BB962C8B-B14F-4D97-AF65-F5344CB8AC3E}">
        <p14:creationId xmlns:p14="http://schemas.microsoft.com/office/powerpoint/2010/main" val="3381734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lstStyle/>
          <a:p>
            <a:r>
              <a:rPr lang="nl-BE"/>
              <a:t>Wat is er nodig voor een regionaal brand?</a:t>
            </a:r>
          </a:p>
        </p:txBody>
      </p:sp>
      <p:graphicFrame>
        <p:nvGraphicFramePr>
          <p:cNvPr id="18" name="Tijdelijke aanduiding voor inhoud 17">
            <a:extLst>
              <a:ext uri="{FF2B5EF4-FFF2-40B4-BE49-F238E27FC236}">
                <a16:creationId xmlns:a16="http://schemas.microsoft.com/office/drawing/2014/main" id="{65A5AD94-167E-9A10-5ED1-0C772E16E4D5}"/>
              </a:ext>
            </a:extLst>
          </p:cNvPr>
          <p:cNvGraphicFramePr>
            <a:graphicFrameLocks noGrp="1"/>
          </p:cNvGraphicFramePr>
          <p:nvPr>
            <p:ph sz="half" idx="2"/>
            <p:extLst>
              <p:ext uri="{D42A27DB-BD31-4B8C-83A1-F6EECF244321}">
                <p14:modId xmlns:p14="http://schemas.microsoft.com/office/powerpoint/2010/main" val="3228779318"/>
              </p:ext>
            </p:extLst>
          </p:nvPr>
        </p:nvGraphicFramePr>
        <p:xfrm>
          <a:off x="661182" y="1672962"/>
          <a:ext cx="5181600"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jdelijke aanduiding voor inhoud 3">
            <a:extLst>
              <a:ext uri="{FF2B5EF4-FFF2-40B4-BE49-F238E27FC236}">
                <a16:creationId xmlns:a16="http://schemas.microsoft.com/office/drawing/2014/main" id="{10B54BFF-FF79-8E2D-E0D6-B81AEAC0ABE5}"/>
              </a:ext>
            </a:extLst>
          </p:cNvPr>
          <p:cNvSpPr txBox="1">
            <a:spLocks/>
          </p:cNvSpPr>
          <p:nvPr/>
        </p:nvSpPr>
        <p:spPr>
          <a:xfrm>
            <a:off x="6096000" y="2117500"/>
            <a:ext cx="5181600" cy="3829587"/>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rgbClr val="179EBA"/>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179EB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rgbClr val="179EBA"/>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a:t>Lokale betrokkenheid</a:t>
            </a:r>
            <a:r>
              <a:rPr lang="nl-BE"/>
              <a:t>: Lokale actoren en territoriale ambassadeurs mobiliseren en betrekken</a:t>
            </a:r>
          </a:p>
          <a:p>
            <a:r>
              <a:rPr lang="nl-BE" b="1"/>
              <a:t>De doelgroepen</a:t>
            </a:r>
            <a:r>
              <a:rPr lang="nl-BE"/>
              <a:t>: De “klanten” van het gebied en hun beslissingscriteria kennen</a:t>
            </a:r>
          </a:p>
          <a:p>
            <a:r>
              <a:rPr lang="nl-BE" b="1"/>
              <a:t>Het aanbod</a:t>
            </a:r>
            <a:r>
              <a:rPr lang="nl-BE"/>
              <a:t>: Het territoriale aanbod kennen en de dynamiek ervan begrijpen</a:t>
            </a:r>
          </a:p>
        </p:txBody>
      </p:sp>
      <p:sp>
        <p:nvSpPr>
          <p:cNvPr id="3" name="Tekstvak 2">
            <a:extLst>
              <a:ext uri="{FF2B5EF4-FFF2-40B4-BE49-F238E27FC236}">
                <a16:creationId xmlns:a16="http://schemas.microsoft.com/office/drawing/2014/main" id="{8356E8A4-4560-66EE-7308-0B5C3F8DDF85}"/>
              </a:ext>
            </a:extLst>
          </p:cNvPr>
          <p:cNvSpPr txBox="1"/>
          <p:nvPr/>
        </p:nvSpPr>
        <p:spPr>
          <a:xfrm>
            <a:off x="3842657" y="5755849"/>
            <a:ext cx="2253343" cy="307777"/>
          </a:xfrm>
          <a:prstGeom prst="rect">
            <a:avLst/>
          </a:prstGeom>
          <a:noFill/>
        </p:spPr>
        <p:txBody>
          <a:bodyPr wrap="square" rtlCol="0">
            <a:spAutoFit/>
          </a:bodyPr>
          <a:lstStyle/>
          <a:p>
            <a:pPr algn="r"/>
            <a:r>
              <a:rPr lang="nl-BE" sz="1400"/>
              <a:t>Vincent Gollain, 2014</a:t>
            </a:r>
          </a:p>
        </p:txBody>
      </p:sp>
    </p:spTree>
    <p:extLst>
      <p:ext uri="{BB962C8B-B14F-4D97-AF65-F5344CB8AC3E}">
        <p14:creationId xmlns:p14="http://schemas.microsoft.com/office/powerpoint/2010/main" val="324064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normAutofit/>
          </a:bodyPr>
          <a:lstStyle/>
          <a:p>
            <a:r>
              <a:rPr lang="nl-BE">
                <a:latin typeface="Century Gothic"/>
              </a:rPr>
              <a:t>Voorbeeld Brusselse Kanaalzone</a:t>
            </a:r>
          </a:p>
        </p:txBody>
      </p:sp>
      <p:sp>
        <p:nvSpPr>
          <p:cNvPr id="19" name="Tijdelijke aanduiding voor inhoud 3">
            <a:extLst>
              <a:ext uri="{FF2B5EF4-FFF2-40B4-BE49-F238E27FC236}">
                <a16:creationId xmlns:a16="http://schemas.microsoft.com/office/drawing/2014/main" id="{10B54BFF-FF79-8E2D-E0D6-B81AEAC0ABE5}"/>
              </a:ext>
            </a:extLst>
          </p:cNvPr>
          <p:cNvSpPr txBox="1">
            <a:spLocks/>
          </p:cNvSpPr>
          <p:nvPr/>
        </p:nvSpPr>
        <p:spPr>
          <a:xfrm>
            <a:off x="6293785" y="1778072"/>
            <a:ext cx="5709557" cy="4804086"/>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Clr>
                <a:srgbClr val="179EBA"/>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179EB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rgbClr val="179EBA"/>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rPr>
              <a:t>Fysieke en psychologische breuklijn</a:t>
            </a:r>
          </a:p>
          <a:p>
            <a:r>
              <a:rPr lang="nl-NL">
                <a:ea typeface="+mn-lt"/>
                <a:cs typeface="+mn-lt"/>
              </a:rPr>
              <a:t>Moeilijke </a:t>
            </a:r>
            <a:r>
              <a:rPr lang="nl-NL" b="1">
                <a:ea typeface="+mn-lt"/>
                <a:cs typeface="+mn-lt"/>
              </a:rPr>
              <a:t>sociale en economische situatie.</a:t>
            </a:r>
            <a:r>
              <a:rPr lang="nl-NL">
                <a:ea typeface="+mn-lt"/>
                <a:cs typeface="+mn-lt"/>
              </a:rPr>
              <a:t> Maar ook tal van troeven </a:t>
            </a:r>
            <a:endParaRPr lang="nl-NL"/>
          </a:p>
          <a:p>
            <a:r>
              <a:rPr lang="nl-NL">
                <a:ea typeface="+mn-lt"/>
                <a:cs typeface="+mn-lt"/>
              </a:rPr>
              <a:t>Het Kanaalgebied is </a:t>
            </a:r>
            <a:r>
              <a:rPr lang="nl-NL" b="1">
                <a:ea typeface="+mn-lt"/>
                <a:cs typeface="+mn-lt"/>
              </a:rPr>
              <a:t>14 km lang en doorkruist zeven gemeenten</a:t>
            </a:r>
            <a:endParaRPr lang="nl-NL"/>
          </a:p>
          <a:p>
            <a:r>
              <a:rPr lang="nl-NL" b="1"/>
              <a:t>Doelstelling: </a:t>
            </a:r>
            <a:r>
              <a:rPr lang="nl-NL"/>
              <a:t>uniforme uitstraling en identiteit creëren voor de Brusselse Kanaalzone </a:t>
            </a:r>
          </a:p>
          <a:p>
            <a:r>
              <a:rPr lang="nl-NL" b="1"/>
              <a:t>Lokale betrokkenheid</a:t>
            </a:r>
            <a:r>
              <a:rPr lang="nl-NL"/>
              <a:t>: Brussels Hoofdstedelijk Gewest als trekker, stad Brussel? </a:t>
            </a:r>
          </a:p>
          <a:p>
            <a:pPr marL="0" indent="0">
              <a:buNone/>
            </a:pPr>
            <a:r>
              <a:rPr lang="nl-NL" b="1">
                <a:solidFill>
                  <a:schemeClr val="tx2"/>
                </a:solidFill>
              </a:rPr>
              <a:t>Aanpak in  4 stappen</a:t>
            </a:r>
          </a:p>
        </p:txBody>
      </p:sp>
      <p:pic>
        <p:nvPicPr>
          <p:cNvPr id="3" name="Picture 3">
            <a:extLst>
              <a:ext uri="{FF2B5EF4-FFF2-40B4-BE49-F238E27FC236}">
                <a16:creationId xmlns:a16="http://schemas.microsoft.com/office/drawing/2014/main" id="{38B053C4-EEEB-7A2D-4C20-FDC7B9F11CE3}"/>
              </a:ext>
            </a:extLst>
          </p:cNvPr>
          <p:cNvPicPr>
            <a:picLocks noChangeAspect="1"/>
          </p:cNvPicPr>
          <p:nvPr/>
        </p:nvPicPr>
        <p:blipFill>
          <a:blip r:embed="rId3"/>
          <a:stretch>
            <a:fillRect/>
          </a:stretch>
        </p:blipFill>
        <p:spPr>
          <a:xfrm>
            <a:off x="394095" y="1778544"/>
            <a:ext cx="5643464" cy="3992568"/>
          </a:xfrm>
          <a:prstGeom prst="rect">
            <a:avLst/>
          </a:prstGeom>
        </p:spPr>
      </p:pic>
    </p:spTree>
    <p:extLst>
      <p:ext uri="{BB962C8B-B14F-4D97-AF65-F5344CB8AC3E}">
        <p14:creationId xmlns:p14="http://schemas.microsoft.com/office/powerpoint/2010/main" val="283781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1C1E5BC-661F-C159-B372-94DD58A54B42}"/>
              </a:ext>
            </a:extLst>
          </p:cNvPr>
          <p:cNvSpPr/>
          <p:nvPr/>
        </p:nvSpPr>
        <p:spPr>
          <a:xfrm>
            <a:off x="9633857" y="5829300"/>
            <a:ext cx="2330663" cy="702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B3069DE-2915-4CF1-7223-51D5EE5B74BB}"/>
              </a:ext>
            </a:extLst>
          </p:cNvPr>
          <p:cNvSpPr>
            <a:spLocks noGrp="1"/>
          </p:cNvSpPr>
          <p:nvPr>
            <p:ph type="title"/>
          </p:nvPr>
        </p:nvSpPr>
        <p:spPr/>
        <p:txBody>
          <a:bodyPr>
            <a:normAutofit fontScale="90000"/>
          </a:bodyPr>
          <a:lstStyle/>
          <a:p>
            <a:r>
              <a:rPr lang="nl-BE">
                <a:latin typeface="Century Gothic"/>
              </a:rPr>
              <a:t>Hoe sterk zal ‘Rivierenland’ ingeburgerd zijn? </a:t>
            </a:r>
            <a:br>
              <a:rPr lang="nl-BE">
                <a:latin typeface="Century Gothic"/>
              </a:rPr>
            </a:br>
            <a:r>
              <a:rPr lang="nl-BE">
                <a:latin typeface="Century Gothic"/>
              </a:rPr>
              <a:t>U vroeg het aan de burgemeesters</a:t>
            </a:r>
          </a:p>
        </p:txBody>
      </p:sp>
      <p:sp>
        <p:nvSpPr>
          <p:cNvPr id="3" name="Tijdelijke aanduiding voor inhoud 2">
            <a:extLst>
              <a:ext uri="{FF2B5EF4-FFF2-40B4-BE49-F238E27FC236}">
                <a16:creationId xmlns:a16="http://schemas.microsoft.com/office/drawing/2014/main" id="{D1EEFCBD-3FAB-7B34-3C30-15BAD28EB52D}"/>
              </a:ext>
            </a:extLst>
          </p:cNvPr>
          <p:cNvSpPr>
            <a:spLocks noGrp="1"/>
          </p:cNvSpPr>
          <p:nvPr>
            <p:ph sz="half" idx="1"/>
          </p:nvPr>
        </p:nvSpPr>
        <p:spPr>
          <a:xfrm>
            <a:off x="6270470" y="1654557"/>
            <a:ext cx="5601222" cy="2145816"/>
          </a:xfrm>
        </p:spPr>
        <p:txBody>
          <a:bodyPr>
            <a:normAutofit/>
          </a:bodyPr>
          <a:lstStyle/>
          <a:p>
            <a:pPr marL="0" indent="0" algn="ctr">
              <a:buNone/>
            </a:pPr>
            <a:r>
              <a:rPr lang="nl-NL" sz="2000" i="1"/>
              <a:t>“ Rivierenland heeft geen identiteit. {…} Maar we mogen het ook niet naast ons laten liggen.”</a:t>
            </a:r>
          </a:p>
          <a:p>
            <a:pPr marL="0" indent="0" algn="ctr">
              <a:buNone/>
            </a:pPr>
            <a:r>
              <a:rPr lang="nl-NL" sz="2000" b="1"/>
              <a:t>- Koen Van den Heuvel -</a:t>
            </a:r>
          </a:p>
        </p:txBody>
      </p:sp>
      <p:sp>
        <p:nvSpPr>
          <p:cNvPr id="4" name="Tijdelijke aanduiding voor inhoud 3">
            <a:extLst>
              <a:ext uri="{FF2B5EF4-FFF2-40B4-BE49-F238E27FC236}">
                <a16:creationId xmlns:a16="http://schemas.microsoft.com/office/drawing/2014/main" id="{5BCDCD9A-0EAA-8466-C229-31E9EE5E173F}"/>
              </a:ext>
            </a:extLst>
          </p:cNvPr>
          <p:cNvSpPr>
            <a:spLocks noGrp="1"/>
          </p:cNvSpPr>
          <p:nvPr>
            <p:ph sz="half" idx="2"/>
          </p:nvPr>
        </p:nvSpPr>
        <p:spPr>
          <a:xfrm>
            <a:off x="6177643" y="3931000"/>
            <a:ext cx="5786877" cy="2731056"/>
          </a:xfrm>
        </p:spPr>
        <p:txBody>
          <a:bodyPr>
            <a:normAutofit fontScale="32500" lnSpcReduction="20000"/>
          </a:bodyPr>
          <a:lstStyle/>
          <a:p>
            <a:pPr marL="0" indent="0" algn="ctr">
              <a:buNone/>
            </a:pPr>
            <a:r>
              <a:rPr lang="nl-NL" sz="6000" i="1"/>
              <a:t>“Dat begint stilaan bekend te worden. Ik weet niet of de mensen er zo mee begaan zijn. Is dat het hoofddoel? Het is vooral belangrijk om met de collega’s te kunnen samenwerken.”</a:t>
            </a:r>
          </a:p>
          <a:p>
            <a:pPr marL="0" indent="0" algn="ctr">
              <a:buNone/>
            </a:pPr>
            <a:r>
              <a:rPr lang="nl-NL" sz="6200" b="1"/>
              <a:t>- Peter </a:t>
            </a:r>
            <a:r>
              <a:rPr lang="nl-NL" sz="6200" b="1" err="1"/>
              <a:t>Gysbrechts</a:t>
            </a:r>
            <a:r>
              <a:rPr lang="nl-NL" sz="6200" b="1"/>
              <a:t> -</a:t>
            </a:r>
          </a:p>
        </p:txBody>
      </p:sp>
      <p:pic>
        <p:nvPicPr>
          <p:cNvPr id="5" name="Picture 2" descr="Beschermd Natuurpark Rivierenland - Stad Mechelen">
            <a:extLst>
              <a:ext uri="{FF2B5EF4-FFF2-40B4-BE49-F238E27FC236}">
                <a16:creationId xmlns:a16="http://schemas.microsoft.com/office/drawing/2014/main" id="{6287EECE-51A6-807E-077D-D266A74426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445"/>
          <a:stretch/>
        </p:blipFill>
        <p:spPr bwMode="auto">
          <a:xfrm>
            <a:off x="175864" y="2268999"/>
            <a:ext cx="5845695" cy="332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152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a:xfrm>
            <a:off x="661182" y="635221"/>
            <a:ext cx="10720754" cy="476127"/>
          </a:xfrm>
        </p:spPr>
        <p:txBody>
          <a:bodyPr vert="horz" lIns="91440" tIns="45720" rIns="91440" bIns="45720" rtlCol="0" anchor="ctr">
            <a:normAutofit/>
          </a:bodyPr>
          <a:lstStyle/>
          <a:p>
            <a:r>
              <a:rPr lang="nl-BE"/>
              <a:t>Voorbeeld Brusselse Kanaalzone</a:t>
            </a:r>
          </a:p>
        </p:txBody>
      </p:sp>
      <p:sp>
        <p:nvSpPr>
          <p:cNvPr id="19" name="Tijdelijke aanduiding voor inhoud 3">
            <a:extLst>
              <a:ext uri="{FF2B5EF4-FFF2-40B4-BE49-F238E27FC236}">
                <a16:creationId xmlns:a16="http://schemas.microsoft.com/office/drawing/2014/main" id="{10B54BFF-FF79-8E2D-E0D6-B81AEAC0ABE5}"/>
              </a:ext>
            </a:extLst>
          </p:cNvPr>
          <p:cNvSpPr txBox="1">
            <a:spLocks/>
          </p:cNvSpPr>
          <p:nvPr/>
        </p:nvSpPr>
        <p:spPr>
          <a:xfrm>
            <a:off x="633046" y="1825625"/>
            <a:ext cx="5181600" cy="3829587"/>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Clr>
                <a:srgbClr val="179EBA"/>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179EB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rgbClr val="179EBA"/>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t>Bottom-up analyse en onderzoek</a:t>
            </a:r>
            <a:endParaRPr lang="en-US"/>
          </a:p>
          <a:p>
            <a:pPr marL="0" indent="0">
              <a:buNone/>
            </a:pPr>
            <a:r>
              <a:rPr lang="nl-NL" b="1">
                <a:solidFill>
                  <a:schemeClr val="tx2"/>
                </a:solidFill>
              </a:rPr>
              <a:t>1. L</a:t>
            </a:r>
            <a:r>
              <a:rPr lang="nl" b="1" err="1">
                <a:solidFill>
                  <a:schemeClr val="tx2"/>
                </a:solidFill>
              </a:rPr>
              <a:t>ocatie</a:t>
            </a:r>
            <a:r>
              <a:rPr lang="nl" b="1">
                <a:solidFill>
                  <a:schemeClr val="tx2"/>
                </a:solidFill>
              </a:rPr>
              <a:t> onderzoek en het in kaart brengen van de eerste observaties:</a:t>
            </a:r>
          </a:p>
          <a:p>
            <a:pPr lvl="1"/>
            <a:r>
              <a:rPr lang="nl">
                <a:ea typeface="+mn-lt"/>
                <a:cs typeface="+mn-lt"/>
              </a:rPr>
              <a:t>Geschiedenis, documenten en plannen</a:t>
            </a:r>
          </a:p>
          <a:p>
            <a:pPr lvl="1"/>
            <a:r>
              <a:rPr lang="nl">
                <a:ea typeface="+mn-lt"/>
                <a:cs typeface="+mn-lt"/>
              </a:rPr>
              <a:t>Identificatie project doelgroepen</a:t>
            </a:r>
          </a:p>
          <a:p>
            <a:pPr lvl="1"/>
            <a:r>
              <a:rPr lang="nl"/>
              <a:t>30 bevoorrechte getuigen</a:t>
            </a:r>
          </a:p>
          <a:p>
            <a:endParaRPr lang="nl"/>
          </a:p>
          <a:p>
            <a:pPr marL="0" indent="0">
              <a:buNone/>
            </a:pPr>
            <a:endParaRPr lang="nl-NL">
              <a:effectLst/>
              <a:highlight>
                <a:srgbClr val="FFFF00"/>
              </a:highlight>
            </a:endParaRPr>
          </a:p>
          <a:p>
            <a:endParaRPr lang="nl-NL"/>
          </a:p>
        </p:txBody>
      </p:sp>
      <p:pic>
        <p:nvPicPr>
          <p:cNvPr id="3" name="Picture 3">
            <a:extLst>
              <a:ext uri="{FF2B5EF4-FFF2-40B4-BE49-F238E27FC236}">
                <a16:creationId xmlns:a16="http://schemas.microsoft.com/office/drawing/2014/main" id="{8E718E34-D88E-BBFA-090B-46F99D573B6E}"/>
              </a:ext>
            </a:extLst>
          </p:cNvPr>
          <p:cNvPicPr>
            <a:picLocks noChangeAspect="1"/>
          </p:cNvPicPr>
          <p:nvPr/>
        </p:nvPicPr>
        <p:blipFill>
          <a:blip r:embed="rId3"/>
          <a:stretch>
            <a:fillRect/>
          </a:stretch>
        </p:blipFill>
        <p:spPr>
          <a:xfrm>
            <a:off x="6095888" y="1654564"/>
            <a:ext cx="4338959" cy="5034791"/>
          </a:xfrm>
          <a:prstGeom prst="rect">
            <a:avLst/>
          </a:prstGeom>
          <a:noFill/>
        </p:spPr>
      </p:pic>
      <p:sp>
        <p:nvSpPr>
          <p:cNvPr id="4" name="Oval 3">
            <a:extLst>
              <a:ext uri="{FF2B5EF4-FFF2-40B4-BE49-F238E27FC236}">
                <a16:creationId xmlns:a16="http://schemas.microsoft.com/office/drawing/2014/main" id="{E1C22ABF-87EF-6252-AA91-EF2F5B6CBEB2}"/>
              </a:ext>
            </a:extLst>
          </p:cNvPr>
          <p:cNvSpPr/>
          <p:nvPr/>
        </p:nvSpPr>
        <p:spPr>
          <a:xfrm>
            <a:off x="10767700" y="341831"/>
            <a:ext cx="911551" cy="911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p>
        </p:txBody>
      </p:sp>
    </p:spTree>
    <p:extLst>
      <p:ext uri="{BB962C8B-B14F-4D97-AF65-F5344CB8AC3E}">
        <p14:creationId xmlns:p14="http://schemas.microsoft.com/office/powerpoint/2010/main" val="763989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a:xfrm>
            <a:off x="661182" y="635221"/>
            <a:ext cx="10720754" cy="476127"/>
          </a:xfrm>
        </p:spPr>
        <p:txBody>
          <a:bodyPr vert="horz" lIns="91440" tIns="45720" rIns="91440" bIns="45720" rtlCol="0" anchor="ctr">
            <a:normAutofit/>
          </a:bodyPr>
          <a:lstStyle/>
          <a:p>
            <a:r>
              <a:rPr lang="nl-BE"/>
              <a:t>Voorbeeld Brusselse Kanaalzone</a:t>
            </a:r>
          </a:p>
        </p:txBody>
      </p:sp>
      <p:sp>
        <p:nvSpPr>
          <p:cNvPr id="19" name="Tijdelijke aanduiding voor inhoud 3">
            <a:extLst>
              <a:ext uri="{FF2B5EF4-FFF2-40B4-BE49-F238E27FC236}">
                <a16:creationId xmlns:a16="http://schemas.microsoft.com/office/drawing/2014/main" id="{10B54BFF-FF79-8E2D-E0D6-B81AEAC0ABE5}"/>
              </a:ext>
            </a:extLst>
          </p:cNvPr>
          <p:cNvSpPr txBox="1">
            <a:spLocks/>
          </p:cNvSpPr>
          <p:nvPr/>
        </p:nvSpPr>
        <p:spPr>
          <a:xfrm>
            <a:off x="5005643" y="1868354"/>
            <a:ext cx="6378012" cy="4456277"/>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Clr>
                <a:srgbClr val="179EBA"/>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179EB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rgbClr val="179EBA"/>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rPr>
              <a:t>2. W</a:t>
            </a:r>
            <a:r>
              <a:rPr lang="nl" b="1" err="1">
                <a:solidFill>
                  <a:schemeClr val="tx2"/>
                </a:solidFill>
              </a:rPr>
              <a:t>orkshops</a:t>
            </a:r>
            <a:r>
              <a:rPr lang="nl" b="1">
                <a:solidFill>
                  <a:schemeClr val="tx2"/>
                </a:solidFill>
              </a:rPr>
              <a:t> en identiteitsenquêtes </a:t>
            </a:r>
            <a:endParaRPr lang="nl">
              <a:solidFill>
                <a:schemeClr val="tx2"/>
              </a:solidFill>
              <a:ea typeface="+mn-lt"/>
              <a:cs typeface="+mn-lt"/>
            </a:endParaRPr>
          </a:p>
          <a:p>
            <a:pPr marL="0" indent="0">
              <a:buNone/>
            </a:pPr>
            <a:r>
              <a:rPr lang="nl">
                <a:ea typeface="+mn-lt"/>
                <a:cs typeface="+mn-lt"/>
              </a:rPr>
              <a:t>Focus op wel gedefinieerde clusters: bestuurlijke actoren, ondernemers, investeerders, publieke sector, bewoners, ...</a:t>
            </a:r>
            <a:endParaRPr lang="nl"/>
          </a:p>
          <a:p>
            <a:r>
              <a:rPr lang="nl" sz="1600">
                <a:ea typeface="+mn-lt"/>
                <a:cs typeface="+mn-lt"/>
              </a:rPr>
              <a:t>Stadssafari</a:t>
            </a:r>
            <a:endParaRPr lang="nl-NL" sz="1600" err="1">
              <a:ea typeface="+mn-lt"/>
              <a:cs typeface="+mn-lt"/>
            </a:endParaRPr>
          </a:p>
          <a:p>
            <a:r>
              <a:rPr lang="nl" sz="1600">
                <a:ea typeface="+mn-lt"/>
                <a:cs typeface="+mn-lt"/>
              </a:rPr>
              <a:t>World café</a:t>
            </a:r>
            <a:endParaRPr lang="nl-NL" sz="1600">
              <a:ea typeface="+mn-lt"/>
              <a:cs typeface="+mn-lt"/>
            </a:endParaRPr>
          </a:p>
          <a:p>
            <a:r>
              <a:rPr lang="nl" sz="1600">
                <a:ea typeface="+mn-lt"/>
                <a:cs typeface="+mn-lt"/>
              </a:rPr>
              <a:t>Branding-sessies</a:t>
            </a:r>
          </a:p>
          <a:p>
            <a:pPr marL="0" indent="0">
              <a:buNone/>
            </a:pPr>
            <a:r>
              <a:rPr lang="nl" sz="1600">
                <a:ea typeface="+mn-lt"/>
                <a:cs typeface="+mn-lt"/>
              </a:rPr>
              <a:t>Identiteitsenquête bij 500 gebruikers van de zone</a:t>
            </a:r>
          </a:p>
          <a:p>
            <a:pPr marL="0" indent="0">
              <a:buNone/>
            </a:pPr>
            <a:r>
              <a:rPr lang="nl-NL">
                <a:ea typeface="+mn-lt"/>
                <a:cs typeface="+mn-lt"/>
              </a:rPr>
              <a:t>Aandacht voor de </a:t>
            </a:r>
            <a:r>
              <a:rPr lang="nl-NL" b="1">
                <a:ea typeface="+mn-lt"/>
                <a:cs typeface="+mn-lt"/>
              </a:rPr>
              <a:t>hardware en de software</a:t>
            </a:r>
          </a:p>
          <a:p>
            <a:pPr marL="0" indent="0">
              <a:buNone/>
            </a:pPr>
            <a:endParaRPr lang="nl"/>
          </a:p>
          <a:p>
            <a:pPr marL="0" indent="0">
              <a:buNone/>
            </a:pPr>
            <a:endParaRPr lang="nl-NL">
              <a:effectLst/>
              <a:highlight>
                <a:srgbClr val="FFFF00"/>
              </a:highlight>
            </a:endParaRPr>
          </a:p>
          <a:p>
            <a:endParaRPr lang="nl-NL"/>
          </a:p>
        </p:txBody>
      </p:sp>
      <p:sp>
        <p:nvSpPr>
          <p:cNvPr id="5" name="Oval 4">
            <a:extLst>
              <a:ext uri="{FF2B5EF4-FFF2-40B4-BE49-F238E27FC236}">
                <a16:creationId xmlns:a16="http://schemas.microsoft.com/office/drawing/2014/main" id="{217FF4B4-5064-DA3A-B942-AD7BBA81EBE7}"/>
              </a:ext>
            </a:extLst>
          </p:cNvPr>
          <p:cNvSpPr/>
          <p:nvPr/>
        </p:nvSpPr>
        <p:spPr>
          <a:xfrm>
            <a:off x="10767700" y="341831"/>
            <a:ext cx="911551" cy="911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2.</a:t>
            </a:r>
          </a:p>
        </p:txBody>
      </p:sp>
      <p:pic>
        <p:nvPicPr>
          <p:cNvPr id="6" name="Picture 6">
            <a:extLst>
              <a:ext uri="{FF2B5EF4-FFF2-40B4-BE49-F238E27FC236}">
                <a16:creationId xmlns:a16="http://schemas.microsoft.com/office/drawing/2014/main" id="{4F1A5268-C478-911C-E174-856F55245B75}"/>
              </a:ext>
            </a:extLst>
          </p:cNvPr>
          <p:cNvPicPr>
            <a:picLocks noChangeAspect="1"/>
          </p:cNvPicPr>
          <p:nvPr/>
        </p:nvPicPr>
        <p:blipFill>
          <a:blip r:embed="rId3"/>
          <a:stretch>
            <a:fillRect/>
          </a:stretch>
        </p:blipFill>
        <p:spPr>
          <a:xfrm>
            <a:off x="658026" y="1784669"/>
            <a:ext cx="2743200" cy="2035277"/>
          </a:xfrm>
          <a:prstGeom prst="rect">
            <a:avLst/>
          </a:prstGeom>
        </p:spPr>
      </p:pic>
      <p:pic>
        <p:nvPicPr>
          <p:cNvPr id="7" name="Picture 7">
            <a:extLst>
              <a:ext uri="{FF2B5EF4-FFF2-40B4-BE49-F238E27FC236}">
                <a16:creationId xmlns:a16="http://schemas.microsoft.com/office/drawing/2014/main" id="{7D6E94CE-FEDF-7A06-5C26-327F9B18B4FF}"/>
              </a:ext>
            </a:extLst>
          </p:cNvPr>
          <p:cNvPicPr>
            <a:picLocks noChangeAspect="1"/>
          </p:cNvPicPr>
          <p:nvPr/>
        </p:nvPicPr>
        <p:blipFill>
          <a:blip r:embed="rId4"/>
          <a:stretch>
            <a:fillRect/>
          </a:stretch>
        </p:blipFill>
        <p:spPr>
          <a:xfrm>
            <a:off x="658026" y="3903213"/>
            <a:ext cx="2743200" cy="1985630"/>
          </a:xfrm>
          <a:prstGeom prst="rect">
            <a:avLst/>
          </a:prstGeom>
        </p:spPr>
      </p:pic>
    </p:spTree>
    <p:extLst>
      <p:ext uri="{BB962C8B-B14F-4D97-AF65-F5344CB8AC3E}">
        <p14:creationId xmlns:p14="http://schemas.microsoft.com/office/powerpoint/2010/main" val="1632033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a:xfrm>
            <a:off x="661182" y="635221"/>
            <a:ext cx="10720754" cy="476127"/>
          </a:xfrm>
        </p:spPr>
        <p:txBody>
          <a:bodyPr vert="horz" lIns="91440" tIns="45720" rIns="91440" bIns="45720" rtlCol="0" anchor="ctr">
            <a:normAutofit/>
          </a:bodyPr>
          <a:lstStyle/>
          <a:p>
            <a:r>
              <a:rPr lang="nl-BE"/>
              <a:t>Voorbeeld Brusselse Kanaalzone</a:t>
            </a:r>
          </a:p>
        </p:txBody>
      </p:sp>
      <p:sp>
        <p:nvSpPr>
          <p:cNvPr id="19" name="Tijdelijke aanduiding voor inhoud 3">
            <a:extLst>
              <a:ext uri="{FF2B5EF4-FFF2-40B4-BE49-F238E27FC236}">
                <a16:creationId xmlns:a16="http://schemas.microsoft.com/office/drawing/2014/main" id="{10B54BFF-FF79-8E2D-E0D6-B81AEAC0ABE5}"/>
              </a:ext>
            </a:extLst>
          </p:cNvPr>
          <p:cNvSpPr txBox="1">
            <a:spLocks/>
          </p:cNvSpPr>
          <p:nvPr/>
        </p:nvSpPr>
        <p:spPr>
          <a:xfrm>
            <a:off x="647288" y="1825625"/>
            <a:ext cx="5893750" cy="382958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50000"/>
              </a:lnSpc>
              <a:spcBef>
                <a:spcPts val="1000"/>
              </a:spcBef>
              <a:buClr>
                <a:srgbClr val="179EBA"/>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179EB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rgbClr val="179EBA"/>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900" b="1">
                <a:solidFill>
                  <a:schemeClr val="tx2"/>
                </a:solidFill>
              </a:rPr>
              <a:t>3. Synthese identiteit </a:t>
            </a:r>
          </a:p>
          <a:p>
            <a:r>
              <a:rPr lang="nl-NL"/>
              <a:t>Kritische analyse</a:t>
            </a:r>
            <a:endParaRPr lang="en-US"/>
          </a:p>
          <a:p>
            <a:r>
              <a:rPr lang="nl-NL"/>
              <a:t>Bouwstenen van de identiteit</a:t>
            </a:r>
            <a:endParaRPr lang="en-US"/>
          </a:p>
          <a:p>
            <a:r>
              <a:rPr lang="nl-NL"/>
              <a:t>Vastleggen DNA </a:t>
            </a:r>
            <a:endParaRPr lang="en-US"/>
          </a:p>
          <a:p>
            <a:r>
              <a:rPr lang="nl-NL"/>
              <a:t>Strategische doelstellingen</a:t>
            </a:r>
            <a:endParaRPr lang="nl"/>
          </a:p>
          <a:p>
            <a:r>
              <a:rPr lang="nl-NL"/>
              <a:t>Prioriteiten</a:t>
            </a:r>
            <a:endParaRPr lang="nl-NL">
              <a:effectLst/>
            </a:endParaRPr>
          </a:p>
          <a:p>
            <a:pPr marL="0" indent="0">
              <a:buNone/>
            </a:pPr>
            <a:r>
              <a:rPr lang="nl-NL" b="1"/>
              <a:t>Conclusie: </a:t>
            </a:r>
            <a:r>
              <a:rPr lang="nl-NL"/>
              <a:t>meerdere identiteiten, dus </a:t>
            </a:r>
            <a:r>
              <a:rPr lang="nl-NL" i="1" err="1"/>
              <a:t>kill</a:t>
            </a:r>
            <a:r>
              <a:rPr lang="nl-NL" i="1"/>
              <a:t> </a:t>
            </a:r>
            <a:r>
              <a:rPr lang="nl-NL" i="1" err="1"/>
              <a:t>your</a:t>
            </a:r>
            <a:r>
              <a:rPr lang="nl-NL" i="1"/>
              <a:t> </a:t>
            </a:r>
            <a:r>
              <a:rPr lang="nl-NL" i="1" err="1"/>
              <a:t>darlings</a:t>
            </a:r>
            <a:endParaRPr lang="nl-NL" i="1"/>
          </a:p>
          <a:p>
            <a:endParaRPr lang="nl-NL"/>
          </a:p>
        </p:txBody>
      </p:sp>
      <p:sp>
        <p:nvSpPr>
          <p:cNvPr id="5" name="Oval 4">
            <a:extLst>
              <a:ext uri="{FF2B5EF4-FFF2-40B4-BE49-F238E27FC236}">
                <a16:creationId xmlns:a16="http://schemas.microsoft.com/office/drawing/2014/main" id="{22A7D3BA-6D07-ECF0-A862-B849634EAB65}"/>
              </a:ext>
            </a:extLst>
          </p:cNvPr>
          <p:cNvSpPr/>
          <p:nvPr/>
        </p:nvSpPr>
        <p:spPr>
          <a:xfrm>
            <a:off x="10767700" y="341831"/>
            <a:ext cx="911551" cy="911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3.</a:t>
            </a:r>
          </a:p>
        </p:txBody>
      </p:sp>
      <p:pic>
        <p:nvPicPr>
          <p:cNvPr id="6" name="Picture 6">
            <a:extLst>
              <a:ext uri="{FF2B5EF4-FFF2-40B4-BE49-F238E27FC236}">
                <a16:creationId xmlns:a16="http://schemas.microsoft.com/office/drawing/2014/main" id="{EC1FB444-9324-6B43-FD07-8DF4B5E935B7}"/>
              </a:ext>
            </a:extLst>
          </p:cNvPr>
          <p:cNvPicPr>
            <a:picLocks noChangeAspect="1"/>
          </p:cNvPicPr>
          <p:nvPr/>
        </p:nvPicPr>
        <p:blipFill>
          <a:blip r:embed="rId3"/>
          <a:stretch>
            <a:fillRect/>
          </a:stretch>
        </p:blipFill>
        <p:spPr>
          <a:xfrm rot="16200000">
            <a:off x="8762288" y="1847152"/>
            <a:ext cx="2743200" cy="2907323"/>
          </a:xfrm>
          <a:prstGeom prst="rect">
            <a:avLst/>
          </a:prstGeom>
        </p:spPr>
      </p:pic>
      <p:pic>
        <p:nvPicPr>
          <p:cNvPr id="7" name="Picture 7">
            <a:extLst>
              <a:ext uri="{FF2B5EF4-FFF2-40B4-BE49-F238E27FC236}">
                <a16:creationId xmlns:a16="http://schemas.microsoft.com/office/drawing/2014/main" id="{CA65FB26-AAB7-2021-D2FD-EFEEABF1CA4E}"/>
              </a:ext>
            </a:extLst>
          </p:cNvPr>
          <p:cNvPicPr>
            <a:picLocks noChangeAspect="1"/>
          </p:cNvPicPr>
          <p:nvPr/>
        </p:nvPicPr>
        <p:blipFill>
          <a:blip r:embed="rId4"/>
          <a:stretch>
            <a:fillRect/>
          </a:stretch>
        </p:blipFill>
        <p:spPr>
          <a:xfrm rot="16200000">
            <a:off x="6234157" y="2231507"/>
            <a:ext cx="2743200" cy="2138613"/>
          </a:xfrm>
          <a:prstGeom prst="rect">
            <a:avLst/>
          </a:prstGeom>
        </p:spPr>
      </p:pic>
    </p:spTree>
    <p:extLst>
      <p:ext uri="{BB962C8B-B14F-4D97-AF65-F5344CB8AC3E}">
        <p14:creationId xmlns:p14="http://schemas.microsoft.com/office/powerpoint/2010/main" val="1938371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a:xfrm>
            <a:off x="661182" y="635221"/>
            <a:ext cx="10720754" cy="476127"/>
          </a:xfrm>
        </p:spPr>
        <p:txBody>
          <a:bodyPr vert="horz" lIns="91440" tIns="45720" rIns="91440" bIns="45720" rtlCol="0" anchor="ctr">
            <a:normAutofit/>
          </a:bodyPr>
          <a:lstStyle/>
          <a:p>
            <a:r>
              <a:rPr lang="nl-BE"/>
              <a:t>Voorbeeld Brusselse Kanaalzone</a:t>
            </a:r>
          </a:p>
        </p:txBody>
      </p:sp>
      <p:sp>
        <p:nvSpPr>
          <p:cNvPr id="19" name="Tijdelijke aanduiding voor inhoud 3">
            <a:extLst>
              <a:ext uri="{FF2B5EF4-FFF2-40B4-BE49-F238E27FC236}">
                <a16:creationId xmlns:a16="http://schemas.microsoft.com/office/drawing/2014/main" id="{10B54BFF-FF79-8E2D-E0D6-B81AEAC0ABE5}"/>
              </a:ext>
            </a:extLst>
          </p:cNvPr>
          <p:cNvSpPr txBox="1">
            <a:spLocks/>
          </p:cNvSpPr>
          <p:nvPr/>
        </p:nvSpPr>
        <p:spPr>
          <a:xfrm>
            <a:off x="6479792" y="2060634"/>
            <a:ext cx="5601770" cy="382958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50000"/>
              </a:lnSpc>
              <a:spcBef>
                <a:spcPts val="1000"/>
              </a:spcBef>
              <a:buClr>
                <a:srgbClr val="179EBA"/>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179EB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rgbClr val="179EBA"/>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rgbClr val="179EB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rPr>
              <a:t>4. Imago en communicatiestrategie</a:t>
            </a:r>
            <a:r>
              <a:rPr lang="nl-NL" b="1"/>
              <a:t> </a:t>
            </a:r>
            <a:endParaRPr lang="en-US"/>
          </a:p>
          <a:p>
            <a:pPr marL="285750" indent="-285750"/>
            <a:r>
              <a:rPr lang="nl-NL"/>
              <a:t>Communicatieplan</a:t>
            </a:r>
            <a:endParaRPr lang="en-US"/>
          </a:p>
          <a:p>
            <a:pPr marL="285750" indent="-285750"/>
            <a:r>
              <a:rPr lang="nl-NL"/>
              <a:t>Strategische communicatie werven</a:t>
            </a:r>
            <a:endParaRPr lang="en-US"/>
          </a:p>
          <a:p>
            <a:pPr marL="285750" indent="-285750"/>
            <a:r>
              <a:rPr lang="nl-NL"/>
              <a:t>Identiteitsversterkende elementen </a:t>
            </a:r>
            <a:endParaRPr lang="en-US"/>
          </a:p>
          <a:p>
            <a:pPr marL="0" indent="0">
              <a:buNone/>
            </a:pPr>
            <a:r>
              <a:rPr lang="nl-NL"/>
              <a:t>Een </a:t>
            </a:r>
            <a:r>
              <a:rPr lang="nl-NL" b="1"/>
              <a:t>rode (communicatieve) draad </a:t>
            </a:r>
            <a:r>
              <a:rPr lang="nl-NL"/>
              <a:t>voor een stapsgewijze identiteitsopbouw van onderuit. </a:t>
            </a:r>
            <a:br>
              <a:rPr lang="nl-NL"/>
            </a:br>
            <a:r>
              <a:rPr lang="nl-NL"/>
              <a:t>Geen gefabriceerde artificiële marketing identiteit.</a:t>
            </a:r>
          </a:p>
          <a:p>
            <a:endParaRPr lang="nl-NL"/>
          </a:p>
          <a:p>
            <a:endParaRPr lang="nl-NL"/>
          </a:p>
        </p:txBody>
      </p:sp>
      <p:sp>
        <p:nvSpPr>
          <p:cNvPr id="5" name="Oval 4">
            <a:extLst>
              <a:ext uri="{FF2B5EF4-FFF2-40B4-BE49-F238E27FC236}">
                <a16:creationId xmlns:a16="http://schemas.microsoft.com/office/drawing/2014/main" id="{C47C9C2F-5547-2B8E-D6CE-FCBA618495F0}"/>
              </a:ext>
            </a:extLst>
          </p:cNvPr>
          <p:cNvSpPr/>
          <p:nvPr/>
        </p:nvSpPr>
        <p:spPr>
          <a:xfrm>
            <a:off x="10767700" y="341831"/>
            <a:ext cx="911551" cy="911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4.</a:t>
            </a:r>
          </a:p>
        </p:txBody>
      </p:sp>
      <p:pic>
        <p:nvPicPr>
          <p:cNvPr id="6" name="Picture 6">
            <a:extLst>
              <a:ext uri="{FF2B5EF4-FFF2-40B4-BE49-F238E27FC236}">
                <a16:creationId xmlns:a16="http://schemas.microsoft.com/office/drawing/2014/main" id="{B1803CFB-2915-03C4-966A-DCA139C1C5EA}"/>
              </a:ext>
            </a:extLst>
          </p:cNvPr>
          <p:cNvPicPr>
            <a:picLocks noChangeAspect="1"/>
          </p:cNvPicPr>
          <p:nvPr/>
        </p:nvPicPr>
        <p:blipFill>
          <a:blip r:embed="rId3"/>
          <a:stretch>
            <a:fillRect/>
          </a:stretch>
        </p:blipFill>
        <p:spPr>
          <a:xfrm>
            <a:off x="59821" y="1713183"/>
            <a:ext cx="6353797" cy="4727745"/>
          </a:xfrm>
          <a:prstGeom prst="rect">
            <a:avLst/>
          </a:prstGeom>
        </p:spPr>
      </p:pic>
    </p:spTree>
    <p:extLst>
      <p:ext uri="{BB962C8B-B14F-4D97-AF65-F5344CB8AC3E}">
        <p14:creationId xmlns:p14="http://schemas.microsoft.com/office/powerpoint/2010/main" val="1128611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lstStyle/>
          <a:p>
            <a:r>
              <a:rPr lang="nl-BE"/>
              <a:t>Pijlers van een regionaal brand</a:t>
            </a:r>
          </a:p>
        </p:txBody>
      </p:sp>
      <p:sp>
        <p:nvSpPr>
          <p:cNvPr id="4" name="Tijdelijke aanduiding voor inhoud 3">
            <a:extLst>
              <a:ext uri="{FF2B5EF4-FFF2-40B4-BE49-F238E27FC236}">
                <a16:creationId xmlns:a16="http://schemas.microsoft.com/office/drawing/2014/main" id="{0371B80D-ABAA-030E-17E1-0F1CEC41042C}"/>
              </a:ext>
            </a:extLst>
          </p:cNvPr>
          <p:cNvSpPr>
            <a:spLocks noGrp="1"/>
          </p:cNvSpPr>
          <p:nvPr>
            <p:ph sz="half" idx="2"/>
          </p:nvPr>
        </p:nvSpPr>
        <p:spPr>
          <a:xfrm>
            <a:off x="661182" y="1825624"/>
            <a:ext cx="5181600" cy="3829587"/>
          </a:xfrm>
        </p:spPr>
        <p:txBody>
          <a:bodyPr vert="horz" lIns="91440" tIns="45720" rIns="91440" bIns="45720" rtlCol="0" anchor="t">
            <a:normAutofit/>
          </a:bodyPr>
          <a:lstStyle/>
          <a:p>
            <a:pPr marL="0" indent="0">
              <a:buNone/>
            </a:pPr>
            <a:r>
              <a:rPr lang="nl-BE" b="1"/>
              <a:t>Wat hebben we nodig om een duidelijk verhaal te brengen? Rivierenland als een sterke naam neer te zetten?</a:t>
            </a:r>
          </a:p>
          <a:p>
            <a:r>
              <a:rPr lang="nl-BE"/>
              <a:t>Duidelijke identiteit</a:t>
            </a:r>
          </a:p>
          <a:p>
            <a:r>
              <a:rPr lang="nl-BE"/>
              <a:t>Een consistente positie</a:t>
            </a:r>
          </a:p>
          <a:p>
            <a:r>
              <a:rPr lang="nl-BE"/>
              <a:t>Verbonden aan de essentie</a:t>
            </a:r>
          </a:p>
          <a:p>
            <a:r>
              <a:rPr lang="nl-BE"/>
              <a:t>Duidelijk gedefinieerde eigenheid</a:t>
            </a:r>
          </a:p>
        </p:txBody>
      </p:sp>
      <p:pic>
        <p:nvPicPr>
          <p:cNvPr id="5" name="Tijdelijke aanduiding voor inhoud 4">
            <a:extLst>
              <a:ext uri="{FF2B5EF4-FFF2-40B4-BE49-F238E27FC236}">
                <a16:creationId xmlns:a16="http://schemas.microsoft.com/office/drawing/2014/main" id="{1F5B93D5-C3CB-D0CA-730A-15E9A5616211}"/>
              </a:ext>
            </a:extLst>
          </p:cNvPr>
          <p:cNvPicPr>
            <a:picLocks noGrp="1" noChangeAspect="1"/>
          </p:cNvPicPr>
          <p:nvPr>
            <p:ph sz="half" idx="1"/>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42209" t="24258" r="2821" b="23825"/>
          <a:stretch/>
        </p:blipFill>
        <p:spPr>
          <a:xfrm>
            <a:off x="6394810" y="1781134"/>
            <a:ext cx="4687651" cy="2681130"/>
          </a:xfrm>
          <a:prstGeom prst="rect">
            <a:avLst/>
          </a:prstGeom>
        </p:spPr>
      </p:pic>
    </p:spTree>
    <p:extLst>
      <p:ext uri="{BB962C8B-B14F-4D97-AF65-F5344CB8AC3E}">
        <p14:creationId xmlns:p14="http://schemas.microsoft.com/office/powerpoint/2010/main" val="4266420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normAutofit fontScale="90000"/>
          </a:bodyPr>
          <a:lstStyle/>
          <a:p>
            <a:r>
              <a:rPr lang="nl-BE"/>
              <a:t>Pijlers van een regionaal brand: voorbeeld Pajottenland</a:t>
            </a:r>
          </a:p>
        </p:txBody>
      </p:sp>
      <p:pic>
        <p:nvPicPr>
          <p:cNvPr id="1026" name="Picture 2" descr="Poort tot het Pajottenland | Pajottenland+">
            <a:extLst>
              <a:ext uri="{FF2B5EF4-FFF2-40B4-BE49-F238E27FC236}">
                <a16:creationId xmlns:a16="http://schemas.microsoft.com/office/drawing/2014/main" id="{F4E4D02D-52A2-3881-209C-408F5DFC2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768" y="3055587"/>
            <a:ext cx="4453835" cy="112621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9" descr="Afbeelding met kaart&#10;&#10;Automatisch gegenereerde beschrijving">
            <a:extLst>
              <a:ext uri="{FF2B5EF4-FFF2-40B4-BE49-F238E27FC236}">
                <a16:creationId xmlns:a16="http://schemas.microsoft.com/office/drawing/2014/main" id="{CE09E356-5ACC-E809-9B18-BB16D13CF40B}"/>
              </a:ext>
            </a:extLst>
          </p:cNvPr>
          <p:cNvPicPr>
            <a:picLocks noGrp="1" noChangeAspect="1"/>
          </p:cNvPicPr>
          <p:nvPr>
            <p:ph sz="half" idx="2"/>
          </p:nvPr>
        </p:nvPicPr>
        <p:blipFill>
          <a:blip r:embed="rId3"/>
          <a:stretch>
            <a:fillRect/>
          </a:stretch>
        </p:blipFill>
        <p:spPr>
          <a:xfrm>
            <a:off x="1132009" y="2077573"/>
            <a:ext cx="4579326" cy="3435594"/>
          </a:xfrm>
        </p:spPr>
      </p:pic>
    </p:spTree>
    <p:extLst>
      <p:ext uri="{BB962C8B-B14F-4D97-AF65-F5344CB8AC3E}">
        <p14:creationId xmlns:p14="http://schemas.microsoft.com/office/powerpoint/2010/main" val="793607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normAutofit fontScale="90000"/>
          </a:bodyPr>
          <a:lstStyle/>
          <a:p>
            <a:r>
              <a:rPr lang="nl-BE"/>
              <a:t>Pijlers van een regionaal brand: voorbeeld Pajottenland</a:t>
            </a:r>
          </a:p>
        </p:txBody>
      </p:sp>
      <p:sp>
        <p:nvSpPr>
          <p:cNvPr id="4" name="Tijdelijke aanduiding voor inhoud 3">
            <a:extLst>
              <a:ext uri="{FF2B5EF4-FFF2-40B4-BE49-F238E27FC236}">
                <a16:creationId xmlns:a16="http://schemas.microsoft.com/office/drawing/2014/main" id="{0371B80D-ABAA-030E-17E1-0F1CEC41042C}"/>
              </a:ext>
            </a:extLst>
          </p:cNvPr>
          <p:cNvSpPr>
            <a:spLocks noGrp="1"/>
          </p:cNvSpPr>
          <p:nvPr>
            <p:ph sz="half" idx="2"/>
          </p:nvPr>
        </p:nvSpPr>
        <p:spPr>
          <a:xfrm>
            <a:off x="661182" y="2000197"/>
            <a:ext cx="10393262" cy="3812774"/>
          </a:xfrm>
        </p:spPr>
        <p:txBody>
          <a:bodyPr>
            <a:normAutofit fontScale="92500" lnSpcReduction="20000"/>
          </a:bodyPr>
          <a:lstStyle/>
          <a:p>
            <a:pPr marL="0" indent="0">
              <a:buNone/>
            </a:pPr>
            <a:r>
              <a:rPr lang="nl-NL" sz="1900" b="1">
                <a:solidFill>
                  <a:schemeClr val="tx2"/>
                </a:solidFill>
              </a:rPr>
              <a:t>Voorbeeld </a:t>
            </a:r>
            <a:r>
              <a:rPr lang="nl-NL" sz="1900" b="1" err="1">
                <a:solidFill>
                  <a:schemeClr val="tx2"/>
                </a:solidFill>
              </a:rPr>
              <a:t>Pajottenland</a:t>
            </a:r>
            <a:endParaRPr lang="nl-NL" sz="1900" b="1">
              <a:solidFill>
                <a:schemeClr val="tx2"/>
              </a:solidFill>
            </a:endParaRPr>
          </a:p>
          <a:p>
            <a:r>
              <a:rPr lang="nl-NL" sz="1900" b="1"/>
              <a:t>Duidelijke identiteit</a:t>
            </a:r>
          </a:p>
          <a:p>
            <a:pPr lvl="1"/>
            <a:r>
              <a:rPr lang="nl-NL"/>
              <a:t>Authenticiteit en identiteit die steunt op onze 3 blikvangers, de 3 B‘s: lambiekbieren, Bruegel en Brabantse trekpaarden. De regio wordt gedefinieerd door groene rust en de lekkere lokale producten. Dat allemaal op 10 km van Brussel. Iedereen die hun richting uitkomt vanuit Brussel of de rest van de wereld zal weten dat hij/zij aangekomen is in het </a:t>
            </a:r>
            <a:r>
              <a:rPr lang="nl-NL" err="1"/>
              <a:t>Pajottenland</a:t>
            </a:r>
            <a:r>
              <a:rPr lang="nl-NL"/>
              <a:t>.</a:t>
            </a:r>
          </a:p>
          <a:p>
            <a:r>
              <a:rPr lang="nl-NL" sz="2100" b="1"/>
              <a:t>Een consistente positie</a:t>
            </a:r>
          </a:p>
          <a:p>
            <a:pPr lvl="1"/>
            <a:r>
              <a:rPr lang="nl-NL"/>
              <a:t>Wensen met hun merk en onder hun vlag de wereld te ontvangen en kennis laten maken met de geneugten van de regio, willen de unieke streekidentiteit gebruiken om de plattelandseconomie te stimuleren. </a:t>
            </a:r>
          </a:p>
        </p:txBody>
      </p:sp>
      <p:pic>
        <p:nvPicPr>
          <p:cNvPr id="1026" name="Picture 2" descr="Poort tot het Pajottenland | Pajottenland+">
            <a:extLst>
              <a:ext uri="{FF2B5EF4-FFF2-40B4-BE49-F238E27FC236}">
                <a16:creationId xmlns:a16="http://schemas.microsoft.com/office/drawing/2014/main" id="{F4E4D02D-52A2-3881-209C-408F5DFC2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101" y="1564151"/>
            <a:ext cx="4453835" cy="112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68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normAutofit fontScale="90000"/>
          </a:bodyPr>
          <a:lstStyle/>
          <a:p>
            <a:r>
              <a:rPr lang="nl-BE"/>
              <a:t>Pijlers van een regionaal brand: voorbeeld Pajottenland</a:t>
            </a:r>
          </a:p>
        </p:txBody>
      </p:sp>
      <p:sp>
        <p:nvSpPr>
          <p:cNvPr id="4" name="Tijdelijke aanduiding voor inhoud 3">
            <a:extLst>
              <a:ext uri="{FF2B5EF4-FFF2-40B4-BE49-F238E27FC236}">
                <a16:creationId xmlns:a16="http://schemas.microsoft.com/office/drawing/2014/main" id="{0371B80D-ABAA-030E-17E1-0F1CEC41042C}"/>
              </a:ext>
            </a:extLst>
          </p:cNvPr>
          <p:cNvSpPr>
            <a:spLocks noGrp="1"/>
          </p:cNvSpPr>
          <p:nvPr>
            <p:ph sz="half" idx="2"/>
          </p:nvPr>
        </p:nvSpPr>
        <p:spPr>
          <a:xfrm>
            <a:off x="661181" y="1836912"/>
            <a:ext cx="6620152" cy="4205640"/>
          </a:xfrm>
        </p:spPr>
        <p:txBody>
          <a:bodyPr vert="horz" lIns="91440" tIns="45720" rIns="91440" bIns="45720" rtlCol="0" anchor="t">
            <a:normAutofit/>
          </a:bodyPr>
          <a:lstStyle/>
          <a:p>
            <a:pPr marL="0" indent="0">
              <a:buNone/>
            </a:pPr>
            <a:r>
              <a:rPr lang="nl-NL" sz="1900" b="1">
                <a:solidFill>
                  <a:schemeClr val="tx2"/>
                </a:solidFill>
              </a:rPr>
              <a:t>Voorbeeld </a:t>
            </a:r>
            <a:r>
              <a:rPr lang="nl-NL" sz="1900" b="1" err="1">
                <a:solidFill>
                  <a:schemeClr val="tx2"/>
                </a:solidFill>
              </a:rPr>
              <a:t>Pajottenland</a:t>
            </a:r>
            <a:endParaRPr lang="nl-NL" sz="1900" b="1">
              <a:solidFill>
                <a:schemeClr val="tx2"/>
              </a:solidFill>
            </a:endParaRPr>
          </a:p>
          <a:p>
            <a:r>
              <a:rPr lang="nl-NL" sz="1900" b="1"/>
              <a:t>Verbonden aan de essentie</a:t>
            </a:r>
          </a:p>
          <a:p>
            <a:pPr lvl="1"/>
            <a:r>
              <a:rPr lang="nl-NL"/>
              <a:t>Focus op 'goed gevoel streek', trouw blijvend aan de authenticiteit en de kwaliteit van de producten en de diensten die ze aanbieden. </a:t>
            </a:r>
          </a:p>
          <a:p>
            <a:pPr lvl="1"/>
            <a:r>
              <a:rPr lang="nl-NL" sz="1900" b="1"/>
              <a:t>Duidelijk gedefinieerde eigenheid</a:t>
            </a:r>
            <a:endParaRPr lang="nl-NL"/>
          </a:p>
          <a:p>
            <a:pPr lvl="1"/>
            <a:r>
              <a:rPr lang="nl-NL"/>
              <a:t>Inwoners zijn trots op hun streekproducten en ondersteunen de lokale handelaars. </a:t>
            </a:r>
          </a:p>
        </p:txBody>
      </p:sp>
      <p:pic>
        <p:nvPicPr>
          <p:cNvPr id="1028" name="Picture 4" descr="Zoeken | Persinfo">
            <a:extLst>
              <a:ext uri="{FF2B5EF4-FFF2-40B4-BE49-F238E27FC236}">
                <a16:creationId xmlns:a16="http://schemas.microsoft.com/office/drawing/2014/main" id="{E6478E4A-0393-A52B-55E0-BFB9801DB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725" y="2458832"/>
            <a:ext cx="4453835" cy="296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46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B9410-E315-1828-E15D-BF47888EF95D}"/>
              </a:ext>
            </a:extLst>
          </p:cNvPr>
          <p:cNvSpPr>
            <a:spLocks noGrp="1"/>
          </p:cNvSpPr>
          <p:nvPr>
            <p:ph type="title"/>
          </p:nvPr>
        </p:nvSpPr>
        <p:spPr/>
        <p:txBody>
          <a:bodyPr/>
          <a:lstStyle/>
          <a:p>
            <a:r>
              <a:rPr lang="nl-BE"/>
              <a:t>Voorbeeld Pajottenland: werkwijze</a:t>
            </a:r>
          </a:p>
        </p:txBody>
      </p:sp>
      <p:sp>
        <p:nvSpPr>
          <p:cNvPr id="3" name="Tijdelijke aanduiding voor inhoud 2">
            <a:extLst>
              <a:ext uri="{FF2B5EF4-FFF2-40B4-BE49-F238E27FC236}">
                <a16:creationId xmlns:a16="http://schemas.microsoft.com/office/drawing/2014/main" id="{A5BF2EC5-1519-FA08-E225-1B3803B1BB1E}"/>
              </a:ext>
            </a:extLst>
          </p:cNvPr>
          <p:cNvSpPr>
            <a:spLocks noGrp="1"/>
          </p:cNvSpPr>
          <p:nvPr>
            <p:ph sz="half" idx="1"/>
          </p:nvPr>
        </p:nvSpPr>
        <p:spPr>
          <a:xfrm>
            <a:off x="5393513" y="1854196"/>
            <a:ext cx="6524671" cy="4709890"/>
          </a:xfrm>
        </p:spPr>
        <p:txBody>
          <a:bodyPr vert="horz" lIns="91440" tIns="45720" rIns="91440" bIns="45720" rtlCol="0" anchor="t">
            <a:normAutofit fontScale="92500"/>
          </a:bodyPr>
          <a:lstStyle/>
          <a:p>
            <a:pPr marL="0" indent="0">
              <a:buNone/>
            </a:pPr>
            <a:r>
              <a:rPr lang="nl-NL" sz="1600" b="1">
                <a:solidFill>
                  <a:schemeClr val="tx2"/>
                </a:solidFill>
              </a:rPr>
              <a:t>Hoe tot een regionaal merk gekomen? Bottom-up! </a:t>
            </a:r>
          </a:p>
          <a:p>
            <a:pPr marL="342900" indent="-342900">
              <a:buAutoNum type="arabicPeriod"/>
            </a:pPr>
            <a:r>
              <a:rPr lang="nl-NL" sz="1600"/>
              <a:t>Hebben met enkele tientallen mensen uit de regio en de Zennevallei gedurende enkele workshops het </a:t>
            </a:r>
            <a:r>
              <a:rPr lang="nl-NL" sz="1600" b="1"/>
              <a:t>DNA van de regio </a:t>
            </a:r>
            <a:r>
              <a:rPr lang="nl-NL" sz="1600"/>
              <a:t>bepaald</a:t>
            </a:r>
          </a:p>
          <a:p>
            <a:pPr marL="342900" indent="-342900">
              <a:buAutoNum type="arabicPeriod"/>
            </a:pPr>
            <a:r>
              <a:rPr lang="nl-NL" sz="1600"/>
              <a:t>Zijn zo tot de </a:t>
            </a:r>
            <a:r>
              <a:rPr lang="nl-NL" sz="1600" b="1"/>
              <a:t>kernwaarden</a:t>
            </a:r>
            <a:r>
              <a:rPr lang="nl-NL" sz="1600"/>
              <a:t> van de regio gekomen</a:t>
            </a:r>
          </a:p>
          <a:p>
            <a:pPr marL="342900" indent="-342900">
              <a:buAutoNum type="arabicPeriod"/>
            </a:pPr>
            <a:r>
              <a:rPr lang="nl-NL" sz="1600"/>
              <a:t>Hebben dit als basis gebruikt om een </a:t>
            </a:r>
            <a:r>
              <a:rPr lang="nl-NL" sz="1600" b="1"/>
              <a:t>onderzoek te voeren naar het imago en de bekendheid </a:t>
            </a:r>
            <a:r>
              <a:rPr lang="nl-NL" sz="1600"/>
              <a:t>van de regio in heel Vlaanderen</a:t>
            </a:r>
          </a:p>
          <a:p>
            <a:pPr marL="342900" indent="-342900">
              <a:buAutoNum type="arabicPeriod"/>
            </a:pPr>
            <a:r>
              <a:rPr lang="nl-NL" sz="1600"/>
              <a:t>Hieruit hebben ze het </a:t>
            </a:r>
            <a:r>
              <a:rPr lang="nl-NL" sz="1600" b="1"/>
              <a:t>merk </a:t>
            </a:r>
            <a:r>
              <a:rPr lang="nl-NL" sz="1600" b="1" err="1"/>
              <a:t>Pajottenland</a:t>
            </a:r>
            <a:r>
              <a:rPr lang="nl-NL" sz="1600" b="1"/>
              <a:t> ontwikkeld</a:t>
            </a:r>
          </a:p>
          <a:p>
            <a:pPr marL="342900" indent="-342900">
              <a:buAutoNum type="arabicPeriod"/>
            </a:pPr>
            <a:r>
              <a:rPr lang="nl-NL" sz="1600"/>
              <a:t>Hebben ook een aantal </a:t>
            </a:r>
            <a:r>
              <a:rPr lang="nl-NL" sz="1600" b="1"/>
              <a:t>doelstellingen geïdentificeerd </a:t>
            </a:r>
            <a:r>
              <a:rPr lang="nl-NL" sz="1600"/>
              <a:t>voor de streekproducten, toerisme en recreatie en op het ecologisch vlak</a:t>
            </a:r>
          </a:p>
        </p:txBody>
      </p:sp>
      <p:pic>
        <p:nvPicPr>
          <p:cNvPr id="2050" name="Picture 2" descr="Dwars door het Pajottenland - DriversClub">
            <a:extLst>
              <a:ext uri="{FF2B5EF4-FFF2-40B4-BE49-F238E27FC236}">
                <a16:creationId xmlns:a16="http://schemas.microsoft.com/office/drawing/2014/main" id="{9681E21B-DBF8-7EFA-8CDB-F1CB3126B9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882"/>
          <a:stretch/>
        </p:blipFill>
        <p:spPr bwMode="auto">
          <a:xfrm>
            <a:off x="273816" y="2276143"/>
            <a:ext cx="4760468" cy="313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22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6" descr="Afbeelding met tekst&#10;&#10;Automatisch gegenereerde beschrijving">
            <a:extLst>
              <a:ext uri="{FF2B5EF4-FFF2-40B4-BE49-F238E27FC236}">
                <a16:creationId xmlns:a16="http://schemas.microsoft.com/office/drawing/2014/main" id="{8C4E771F-4D58-85C0-6BDD-F3774F16328B}"/>
              </a:ext>
            </a:extLst>
          </p:cNvPr>
          <p:cNvPicPr>
            <a:picLocks noGrp="1" noChangeAspect="1"/>
          </p:cNvPicPr>
          <p:nvPr>
            <p:ph type="pic" idx="1"/>
          </p:nvPr>
        </p:nvPicPr>
        <p:blipFill rotWithShape="1">
          <a:blip r:embed="rId2"/>
          <a:stretch/>
        </p:blipFill>
        <p:spPr>
          <a:xfrm>
            <a:off x="576184" y="252271"/>
            <a:ext cx="9044066" cy="6353456"/>
          </a:xfrm>
          <a:noFill/>
        </p:spPr>
      </p:pic>
    </p:spTree>
    <p:extLst>
      <p:ext uri="{BB962C8B-B14F-4D97-AF65-F5344CB8AC3E}">
        <p14:creationId xmlns:p14="http://schemas.microsoft.com/office/powerpoint/2010/main" val="278728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urpark Rivierenland | Natuurpunt">
            <a:extLst>
              <a:ext uri="{FF2B5EF4-FFF2-40B4-BE49-F238E27FC236}">
                <a16:creationId xmlns:a16="http://schemas.microsoft.com/office/drawing/2014/main" id="{D71EFD64-0C3B-C46F-E305-53474FFF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1" r="6250" b="-1"/>
          <a:stretch/>
        </p:blipFill>
        <p:spPr bwMode="auto">
          <a:xfrm>
            <a:off x="3147934" y="10"/>
            <a:ext cx="9044066" cy="6857989"/>
          </a:xfrm>
          <a:prstGeom prst="rect">
            <a:avLst/>
          </a:prstGeom>
          <a:solidFill>
            <a:srgbClr val="FFFFFF"/>
          </a:solidFill>
        </p:spPr>
      </p:pic>
      <p:sp>
        <p:nvSpPr>
          <p:cNvPr id="2" name="Title 1">
            <a:extLst>
              <a:ext uri="{FF2B5EF4-FFF2-40B4-BE49-F238E27FC236}">
                <a16:creationId xmlns:a16="http://schemas.microsoft.com/office/drawing/2014/main" id="{6DC519D3-F051-5B4A-A8A0-EEC4F0743A39}"/>
              </a:ext>
            </a:extLst>
          </p:cNvPr>
          <p:cNvSpPr>
            <a:spLocks noGrp="1"/>
          </p:cNvSpPr>
          <p:nvPr>
            <p:ph type="title"/>
          </p:nvPr>
        </p:nvSpPr>
        <p:spPr>
          <a:xfrm>
            <a:off x="3494409" y="3092253"/>
            <a:ext cx="8059416" cy="673491"/>
          </a:xfrm>
        </p:spPr>
        <p:txBody>
          <a:bodyPr anchor="b">
            <a:noAutofit/>
          </a:bodyPr>
          <a:lstStyle/>
          <a:p>
            <a:r>
              <a:rPr lang="nl-BE" sz="3200">
                <a:solidFill>
                  <a:schemeClr val="tx1"/>
                </a:solidFill>
                <a:latin typeface="Century Gothic"/>
              </a:rPr>
              <a:t>Rivierenland vroeger &amp; vandaag</a:t>
            </a:r>
          </a:p>
        </p:txBody>
      </p:sp>
    </p:spTree>
    <p:extLst>
      <p:ext uri="{BB962C8B-B14F-4D97-AF65-F5344CB8AC3E}">
        <p14:creationId xmlns:p14="http://schemas.microsoft.com/office/powerpoint/2010/main" val="2907887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C9637-77B6-B9F5-535F-362D534FBABB}"/>
              </a:ext>
            </a:extLst>
          </p:cNvPr>
          <p:cNvSpPr>
            <a:spLocks noGrp="1"/>
          </p:cNvSpPr>
          <p:nvPr>
            <p:ph type="title"/>
          </p:nvPr>
        </p:nvSpPr>
        <p:spPr/>
        <p:txBody>
          <a:bodyPr/>
          <a:lstStyle/>
          <a:p>
            <a:endParaRPr lang="nl-BE"/>
          </a:p>
        </p:txBody>
      </p:sp>
      <p:pic>
        <p:nvPicPr>
          <p:cNvPr id="6" name="Tijdelijke aanduiding voor inhoud 5" descr="Afbeelding met tekst&#10;&#10;Automatisch gegenereerde beschrijving">
            <a:extLst>
              <a:ext uri="{FF2B5EF4-FFF2-40B4-BE49-F238E27FC236}">
                <a16:creationId xmlns:a16="http://schemas.microsoft.com/office/drawing/2014/main" id="{D760DFD1-B59B-3344-14FC-0B260EFD48B0}"/>
              </a:ext>
            </a:extLst>
          </p:cNvPr>
          <p:cNvPicPr>
            <a:picLocks noGrp="1" noChangeAspect="1"/>
          </p:cNvPicPr>
          <p:nvPr>
            <p:ph sz="half" idx="1"/>
          </p:nvPr>
        </p:nvPicPr>
        <p:blipFill>
          <a:blip r:embed="rId2"/>
          <a:stretch>
            <a:fillRect/>
          </a:stretch>
        </p:blipFill>
        <p:spPr>
          <a:xfrm>
            <a:off x="0" y="-452441"/>
            <a:ext cx="12192000" cy="7620001"/>
          </a:xfrm>
        </p:spPr>
      </p:pic>
    </p:spTree>
    <p:extLst>
      <p:ext uri="{BB962C8B-B14F-4D97-AF65-F5344CB8AC3E}">
        <p14:creationId xmlns:p14="http://schemas.microsoft.com/office/powerpoint/2010/main" val="1246407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D65151F3-E44B-3546-6596-240D1990A805}"/>
              </a:ext>
            </a:extLst>
          </p:cNvPr>
          <p:cNvPicPr>
            <a:picLocks noGrp="1" noChangeAspect="1"/>
          </p:cNvPicPr>
          <p:nvPr>
            <p:ph type="pic" idx="1"/>
          </p:nvPr>
        </p:nvPicPr>
        <p:blipFill rotWithShape="1">
          <a:blip r:embed="rId2"/>
          <a:stretch/>
        </p:blipFill>
        <p:spPr>
          <a:xfrm>
            <a:off x="3147934" y="252271"/>
            <a:ext cx="9044066" cy="6353456"/>
          </a:xfrm>
          <a:noFill/>
        </p:spPr>
      </p:pic>
    </p:spTree>
    <p:extLst>
      <p:ext uri="{BB962C8B-B14F-4D97-AF65-F5344CB8AC3E}">
        <p14:creationId xmlns:p14="http://schemas.microsoft.com/office/powerpoint/2010/main" val="2620761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E24C1-83BD-C113-DCFC-B5205C34B5B9}"/>
              </a:ext>
            </a:extLst>
          </p:cNvPr>
          <p:cNvSpPr>
            <a:spLocks noGrp="1"/>
          </p:cNvSpPr>
          <p:nvPr>
            <p:ph type="title"/>
          </p:nvPr>
        </p:nvSpPr>
        <p:spPr/>
        <p:txBody>
          <a:bodyPr/>
          <a:lstStyle/>
          <a:p>
            <a:r>
              <a:rPr lang="nl-BE"/>
              <a:t>Voorbeeld Pajottenland : praktijk </a:t>
            </a:r>
          </a:p>
        </p:txBody>
      </p:sp>
      <p:sp>
        <p:nvSpPr>
          <p:cNvPr id="3" name="Tijdelijke aanduiding voor inhoud 2">
            <a:extLst>
              <a:ext uri="{FF2B5EF4-FFF2-40B4-BE49-F238E27FC236}">
                <a16:creationId xmlns:a16="http://schemas.microsoft.com/office/drawing/2014/main" id="{D1198F57-92E6-4746-4316-9F0DE42E4813}"/>
              </a:ext>
            </a:extLst>
          </p:cNvPr>
          <p:cNvSpPr>
            <a:spLocks noGrp="1"/>
          </p:cNvSpPr>
          <p:nvPr>
            <p:ph sz="half" idx="1"/>
          </p:nvPr>
        </p:nvSpPr>
        <p:spPr>
          <a:xfrm>
            <a:off x="661182" y="1825626"/>
            <a:ext cx="6768318" cy="4397153"/>
          </a:xfrm>
        </p:spPr>
        <p:txBody>
          <a:bodyPr vert="horz" lIns="91440" tIns="45720" rIns="91440" bIns="45720" rtlCol="0" anchor="t">
            <a:noAutofit/>
          </a:bodyPr>
          <a:lstStyle/>
          <a:p>
            <a:pPr marL="0" indent="0">
              <a:buNone/>
            </a:pPr>
            <a:r>
              <a:rPr lang="nl-NL" sz="1600" b="1">
                <a:solidFill>
                  <a:schemeClr val="tx2"/>
                </a:solidFill>
                <a:sym typeface="Wingdings" pitchFamily="2" charset="2"/>
              </a:rPr>
              <a:t>Inzetten op lokale betrokkenheid! </a:t>
            </a:r>
            <a:endParaRPr lang="nl-NL" sz="1600" b="1">
              <a:solidFill>
                <a:schemeClr val="tx2"/>
              </a:solidFill>
            </a:endParaRPr>
          </a:p>
          <a:p>
            <a:r>
              <a:rPr lang="nl-NL" sz="1600">
                <a:sym typeface="Wingdings" pitchFamily="2" charset="2"/>
              </a:rPr>
              <a:t>Wordt </a:t>
            </a:r>
            <a:r>
              <a:rPr lang="nl-NL" sz="1600" b="1">
                <a:sym typeface="Wingdings" pitchFamily="2" charset="2"/>
              </a:rPr>
              <a:t>zowel voor toerisme als voor regionale identiteit </a:t>
            </a:r>
            <a:r>
              <a:rPr lang="nl-NL" sz="1600">
                <a:sym typeface="Wingdings" pitchFamily="2" charset="2"/>
              </a:rPr>
              <a:t>gebruikt </a:t>
            </a:r>
            <a:endParaRPr lang="nl-NL" sz="1600"/>
          </a:p>
          <a:p>
            <a:r>
              <a:rPr lang="nl-NL" sz="1600">
                <a:sym typeface="Wingdings" pitchFamily="2" charset="2"/>
              </a:rPr>
              <a:t>Je kan </a:t>
            </a:r>
            <a:r>
              <a:rPr lang="nl-NL" sz="1600" b="1">
                <a:sym typeface="Wingdings" pitchFamily="2" charset="2"/>
              </a:rPr>
              <a:t>ambassadeur</a:t>
            </a:r>
            <a:r>
              <a:rPr lang="nl-NL" sz="1600">
                <a:sym typeface="Wingdings" pitchFamily="2" charset="2"/>
              </a:rPr>
              <a:t> worden van de regio en een certificaatouderschap aanvragen </a:t>
            </a:r>
            <a:endParaRPr lang="nl-NL" sz="1600"/>
          </a:p>
          <a:p>
            <a:r>
              <a:rPr lang="nl-NL" sz="1600">
                <a:sym typeface="Wingdings" pitchFamily="2" charset="2"/>
              </a:rPr>
              <a:t>Bedoeling is om ‘</a:t>
            </a:r>
            <a:r>
              <a:rPr lang="nl-NL" sz="1600" b="1">
                <a:sym typeface="Wingdings" pitchFamily="2" charset="2"/>
              </a:rPr>
              <a:t>a</a:t>
            </a:r>
            <a:r>
              <a:rPr lang="nl-NL" sz="1600" b="1"/>
              <a:t>uthenticiteit, beleving en de link met het </a:t>
            </a:r>
            <a:r>
              <a:rPr lang="nl-NL" sz="1600" b="1" err="1"/>
              <a:t>Pajottenland</a:t>
            </a:r>
            <a:r>
              <a:rPr lang="nl-NL" sz="1600"/>
              <a:t>, zowel landschappelijk, cultureel, toeristisch, gastronomisch en haar streekproducten’ samen te laten gaan</a:t>
            </a:r>
          </a:p>
          <a:p>
            <a:r>
              <a:rPr lang="nl-NL" sz="1600"/>
              <a:t>Merkgebruikers kunnen ook hun </a:t>
            </a:r>
            <a:r>
              <a:rPr lang="nl-NL" sz="1600" b="1"/>
              <a:t>kennis over de regio jaarlijks aanvullen</a:t>
            </a:r>
            <a:r>
              <a:rPr lang="nl-NL" sz="1600"/>
              <a:t> door minstens één vormingsmoment bij te wonen </a:t>
            </a:r>
          </a:p>
        </p:txBody>
      </p:sp>
      <p:pic>
        <p:nvPicPr>
          <p:cNvPr id="6" name="Tijdelijke aanduiding voor inhoud 5" descr="Afbeelding met tekst&#10;&#10;Automatisch gegenereerde beschrijving">
            <a:extLst>
              <a:ext uri="{FF2B5EF4-FFF2-40B4-BE49-F238E27FC236}">
                <a16:creationId xmlns:a16="http://schemas.microsoft.com/office/drawing/2014/main" id="{39F785FD-7C80-0281-ECF2-B29C834C0728}"/>
              </a:ext>
            </a:extLst>
          </p:cNvPr>
          <p:cNvPicPr>
            <a:picLocks noGrp="1" noChangeAspect="1"/>
          </p:cNvPicPr>
          <p:nvPr>
            <p:ph sz="half" idx="2"/>
          </p:nvPr>
        </p:nvPicPr>
        <p:blipFill rotWithShape="1">
          <a:blip r:embed="rId3"/>
          <a:srcRect l="452" t="2566" r="1"/>
          <a:stretch/>
        </p:blipFill>
        <p:spPr>
          <a:xfrm>
            <a:off x="7493111" y="2169865"/>
            <a:ext cx="4698889" cy="3202236"/>
          </a:xfrm>
        </p:spPr>
      </p:pic>
    </p:spTree>
    <p:extLst>
      <p:ext uri="{BB962C8B-B14F-4D97-AF65-F5344CB8AC3E}">
        <p14:creationId xmlns:p14="http://schemas.microsoft.com/office/powerpoint/2010/main" val="2601370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4FE76-DC84-5539-993D-17BAE320CA7A}"/>
              </a:ext>
            </a:extLst>
          </p:cNvPr>
          <p:cNvSpPr>
            <a:spLocks noGrp="1"/>
          </p:cNvSpPr>
          <p:nvPr>
            <p:ph type="title"/>
          </p:nvPr>
        </p:nvSpPr>
        <p:spPr/>
        <p:txBody>
          <a:bodyPr/>
          <a:lstStyle/>
          <a:p>
            <a:r>
              <a:rPr lang="nl-BE"/>
              <a:t>Voorbeeld Pajottenland: enkele acties</a:t>
            </a:r>
          </a:p>
        </p:txBody>
      </p:sp>
      <p:sp>
        <p:nvSpPr>
          <p:cNvPr id="3" name="Tijdelijke aanduiding voor inhoud 2">
            <a:extLst>
              <a:ext uri="{FF2B5EF4-FFF2-40B4-BE49-F238E27FC236}">
                <a16:creationId xmlns:a16="http://schemas.microsoft.com/office/drawing/2014/main" id="{789FA2B9-B95E-C567-25D9-E2A39A5C8969}"/>
              </a:ext>
            </a:extLst>
          </p:cNvPr>
          <p:cNvSpPr>
            <a:spLocks noGrp="1"/>
          </p:cNvSpPr>
          <p:nvPr>
            <p:ph sz="half" idx="1"/>
          </p:nvPr>
        </p:nvSpPr>
        <p:spPr>
          <a:xfrm>
            <a:off x="633045" y="1825625"/>
            <a:ext cx="6145785" cy="3829587"/>
          </a:xfrm>
        </p:spPr>
        <p:txBody>
          <a:bodyPr>
            <a:normAutofit/>
          </a:bodyPr>
          <a:lstStyle/>
          <a:p>
            <a:pPr marL="0" indent="0">
              <a:buNone/>
            </a:pPr>
            <a:r>
              <a:rPr lang="nl-NL" b="1">
                <a:solidFill>
                  <a:schemeClr val="tx2"/>
                </a:solidFill>
              </a:rPr>
              <a:t>Voorbeelden van acties</a:t>
            </a:r>
            <a:r>
              <a:rPr lang="nl-NL">
                <a:solidFill>
                  <a:schemeClr val="tx2"/>
                </a:solidFill>
              </a:rPr>
              <a:t> </a:t>
            </a:r>
          </a:p>
          <a:p>
            <a:r>
              <a:rPr lang="nl-NL"/>
              <a:t>Week van </a:t>
            </a:r>
            <a:r>
              <a:rPr lang="nl-NL" err="1"/>
              <a:t>Pajottenland</a:t>
            </a:r>
            <a:r>
              <a:rPr lang="nl-NL"/>
              <a:t> ingevoerd in 2009</a:t>
            </a:r>
          </a:p>
          <a:p>
            <a:r>
              <a:rPr lang="nl-NL"/>
              <a:t>Website opgebouwd</a:t>
            </a:r>
          </a:p>
          <a:p>
            <a:r>
              <a:rPr lang="nl-NL" err="1"/>
              <a:t>Eindejaarsactie</a:t>
            </a:r>
            <a:r>
              <a:rPr lang="nl-NL"/>
              <a:t>: mand met typische </a:t>
            </a:r>
            <a:r>
              <a:rPr lang="nl-NL" err="1"/>
              <a:t>pajottenproducten</a:t>
            </a:r>
            <a:r>
              <a:rPr lang="nl-NL"/>
              <a:t> verkocht</a:t>
            </a:r>
          </a:p>
          <a:p>
            <a:r>
              <a:rPr lang="nl-NL"/>
              <a:t>Magazine </a:t>
            </a:r>
            <a:r>
              <a:rPr lang="nl-NL" err="1"/>
              <a:t>PenZine</a:t>
            </a:r>
            <a:endParaRPr lang="nl-NL"/>
          </a:p>
          <a:p>
            <a:r>
              <a:rPr lang="nl-NL"/>
              <a:t>…</a:t>
            </a:r>
          </a:p>
        </p:txBody>
      </p:sp>
      <p:pic>
        <p:nvPicPr>
          <p:cNvPr id="6" name="Tijdelijke aanduiding voor inhoud 5" descr="Afbeelding met binnen, open, verschillende&#10;&#10;Automatisch gegenereerde beschrijving">
            <a:extLst>
              <a:ext uri="{FF2B5EF4-FFF2-40B4-BE49-F238E27FC236}">
                <a16:creationId xmlns:a16="http://schemas.microsoft.com/office/drawing/2014/main" id="{E0785C26-DF87-0764-7CE4-F82FC91B914E}"/>
              </a:ext>
            </a:extLst>
          </p:cNvPr>
          <p:cNvPicPr>
            <a:picLocks noGrp="1" noChangeAspect="1"/>
          </p:cNvPicPr>
          <p:nvPr>
            <p:ph sz="half" idx="2"/>
          </p:nvPr>
        </p:nvPicPr>
        <p:blipFill rotWithShape="1">
          <a:blip r:embed="rId3"/>
          <a:srcRect l="5413"/>
          <a:stretch/>
        </p:blipFill>
        <p:spPr>
          <a:xfrm>
            <a:off x="9855531" y="260969"/>
            <a:ext cx="1819610" cy="2791987"/>
          </a:xfrm>
        </p:spPr>
      </p:pic>
      <p:pic>
        <p:nvPicPr>
          <p:cNvPr id="8" name="Afbeelding 7" descr="Afbeelding met tekst, schildpad, reptiel, groente&#10;&#10;Automatisch gegenereerde beschrijving">
            <a:extLst>
              <a:ext uri="{FF2B5EF4-FFF2-40B4-BE49-F238E27FC236}">
                <a16:creationId xmlns:a16="http://schemas.microsoft.com/office/drawing/2014/main" id="{9E9ABD77-220D-D6C2-51C0-CAEA8B581053}"/>
              </a:ext>
            </a:extLst>
          </p:cNvPr>
          <p:cNvPicPr>
            <a:picLocks noChangeAspect="1"/>
          </p:cNvPicPr>
          <p:nvPr/>
        </p:nvPicPr>
        <p:blipFill>
          <a:blip r:embed="rId4"/>
          <a:stretch>
            <a:fillRect/>
          </a:stretch>
        </p:blipFill>
        <p:spPr>
          <a:xfrm>
            <a:off x="9884740" y="3476557"/>
            <a:ext cx="1790401" cy="3203307"/>
          </a:xfrm>
          <a:prstGeom prst="rect">
            <a:avLst/>
          </a:prstGeom>
        </p:spPr>
      </p:pic>
      <p:pic>
        <p:nvPicPr>
          <p:cNvPr id="9" name="Afbeelding 8">
            <a:extLst>
              <a:ext uri="{FF2B5EF4-FFF2-40B4-BE49-F238E27FC236}">
                <a16:creationId xmlns:a16="http://schemas.microsoft.com/office/drawing/2014/main" id="{B62D3BD0-88E4-EDBF-31F7-F266F37CD724}"/>
              </a:ext>
            </a:extLst>
          </p:cNvPr>
          <p:cNvPicPr>
            <a:picLocks noChangeAspect="1"/>
          </p:cNvPicPr>
          <p:nvPr/>
        </p:nvPicPr>
        <p:blipFill rotWithShape="1">
          <a:blip r:embed="rId5"/>
          <a:srcRect l="11556" t="12648" r="14651" b="9023"/>
          <a:stretch/>
        </p:blipFill>
        <p:spPr>
          <a:xfrm>
            <a:off x="7033161" y="1572144"/>
            <a:ext cx="2632336" cy="1364591"/>
          </a:xfrm>
          <a:prstGeom prst="rect">
            <a:avLst/>
          </a:prstGeom>
        </p:spPr>
      </p:pic>
      <p:pic>
        <p:nvPicPr>
          <p:cNvPr id="10" name="Tijdelijke aanduiding voor inhoud 6" descr="Afbeelding met tekst, persoon&#10;&#10;Automatisch gegenereerde beschrijving">
            <a:extLst>
              <a:ext uri="{FF2B5EF4-FFF2-40B4-BE49-F238E27FC236}">
                <a16:creationId xmlns:a16="http://schemas.microsoft.com/office/drawing/2014/main" id="{132A4CE8-7426-BB5A-9CD7-3C66FC0CE4AB}"/>
              </a:ext>
            </a:extLst>
          </p:cNvPr>
          <p:cNvPicPr>
            <a:picLocks noChangeAspect="1"/>
          </p:cNvPicPr>
          <p:nvPr/>
        </p:nvPicPr>
        <p:blipFill>
          <a:blip r:embed="rId6"/>
          <a:stretch>
            <a:fillRect/>
          </a:stretch>
        </p:blipFill>
        <p:spPr>
          <a:xfrm>
            <a:off x="6968865" y="2935816"/>
            <a:ext cx="2760929" cy="3744048"/>
          </a:xfrm>
          <a:prstGeom prst="rect">
            <a:avLst/>
          </a:prstGeom>
        </p:spPr>
      </p:pic>
    </p:spTree>
    <p:extLst>
      <p:ext uri="{BB962C8B-B14F-4D97-AF65-F5344CB8AC3E}">
        <p14:creationId xmlns:p14="http://schemas.microsoft.com/office/powerpoint/2010/main" val="2549417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4B530-C383-3013-0BA2-3F3C3398E315}"/>
              </a:ext>
            </a:extLst>
          </p:cNvPr>
          <p:cNvSpPr>
            <a:spLocks noGrp="1"/>
          </p:cNvSpPr>
          <p:nvPr>
            <p:ph type="title"/>
          </p:nvPr>
        </p:nvSpPr>
        <p:spPr>
          <a:xfrm>
            <a:off x="661182" y="635221"/>
            <a:ext cx="10866254" cy="476127"/>
          </a:xfrm>
        </p:spPr>
        <p:txBody>
          <a:bodyPr>
            <a:normAutofit fontScale="90000"/>
          </a:bodyPr>
          <a:lstStyle/>
          <a:p>
            <a:r>
              <a:rPr lang="nl-BE"/>
              <a:t>En natuurlijk, een interessante regionale samenwerking! </a:t>
            </a:r>
          </a:p>
        </p:txBody>
      </p:sp>
      <p:pic>
        <p:nvPicPr>
          <p:cNvPr id="6" name="Tijdelijke aanduiding voor inhoud 5" descr="Afbeelding met tekst, mensen&#10;&#10;Automatisch gegenereerde beschrijving">
            <a:extLst>
              <a:ext uri="{FF2B5EF4-FFF2-40B4-BE49-F238E27FC236}">
                <a16:creationId xmlns:a16="http://schemas.microsoft.com/office/drawing/2014/main" id="{7A283929-0572-00FC-8AF4-51A188CF515F}"/>
              </a:ext>
            </a:extLst>
          </p:cNvPr>
          <p:cNvPicPr>
            <a:picLocks noGrp="1" noChangeAspect="1"/>
          </p:cNvPicPr>
          <p:nvPr>
            <p:ph sz="half" idx="1"/>
          </p:nvPr>
        </p:nvPicPr>
        <p:blipFill>
          <a:blip r:embed="rId2"/>
          <a:stretch>
            <a:fillRect/>
          </a:stretch>
        </p:blipFill>
        <p:spPr>
          <a:xfrm>
            <a:off x="3286685" y="1554164"/>
            <a:ext cx="5618630" cy="5195198"/>
          </a:xfrm>
        </p:spPr>
      </p:pic>
    </p:spTree>
    <p:extLst>
      <p:ext uri="{BB962C8B-B14F-4D97-AF65-F5344CB8AC3E}">
        <p14:creationId xmlns:p14="http://schemas.microsoft.com/office/powerpoint/2010/main" val="2470287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22BC0D-FFB1-7D1A-1D8D-ACDDE61981A7}"/>
              </a:ext>
            </a:extLst>
          </p:cNvPr>
          <p:cNvSpPr>
            <a:spLocks noGrp="1"/>
          </p:cNvSpPr>
          <p:nvPr>
            <p:ph type="title"/>
          </p:nvPr>
        </p:nvSpPr>
        <p:spPr/>
        <p:txBody>
          <a:bodyPr/>
          <a:lstStyle/>
          <a:p>
            <a:r>
              <a:rPr lang="nl-BE">
                <a:latin typeface="Century Gothic"/>
              </a:rPr>
              <a:t>Voorbeeld Pajottenland: kritische succesfactoren</a:t>
            </a:r>
            <a:endParaRPr lang="nl-NL" b="0"/>
          </a:p>
        </p:txBody>
      </p:sp>
      <p:sp>
        <p:nvSpPr>
          <p:cNvPr id="11" name="Tijdelijke aanduiding voor inhoud 2">
            <a:extLst>
              <a:ext uri="{FF2B5EF4-FFF2-40B4-BE49-F238E27FC236}">
                <a16:creationId xmlns:a16="http://schemas.microsoft.com/office/drawing/2014/main" id="{5083D6CD-B1A7-0666-09C1-589F01FE704F}"/>
              </a:ext>
            </a:extLst>
          </p:cNvPr>
          <p:cNvSpPr>
            <a:spLocks noGrp="1"/>
          </p:cNvSpPr>
          <p:nvPr>
            <p:ph sz="half" idx="1"/>
          </p:nvPr>
        </p:nvSpPr>
        <p:spPr>
          <a:xfrm>
            <a:off x="646071" y="1825625"/>
            <a:ext cx="6225085" cy="4175125"/>
          </a:xfrm>
        </p:spPr>
        <p:txBody>
          <a:bodyPr vert="horz" lIns="91440" tIns="45720" rIns="91440" bIns="45720" rtlCol="0" anchor="t">
            <a:noAutofit/>
          </a:bodyPr>
          <a:lstStyle/>
          <a:p>
            <a:pPr marL="342900" indent="-342900">
              <a:buAutoNum type="arabicPeriod"/>
            </a:pPr>
            <a:r>
              <a:rPr lang="nl-NL">
                <a:solidFill>
                  <a:srgbClr val="15103A"/>
                </a:solidFill>
                <a:ea typeface="+mn-lt"/>
                <a:cs typeface="+mn-lt"/>
              </a:rPr>
              <a:t>Heldere en gedeelde visie, win </a:t>
            </a:r>
            <a:r>
              <a:rPr lang="nl-NL" err="1">
                <a:solidFill>
                  <a:srgbClr val="15103A"/>
                </a:solidFill>
                <a:ea typeface="+mn-lt"/>
                <a:cs typeface="+mn-lt"/>
              </a:rPr>
              <a:t>win</a:t>
            </a:r>
            <a:r>
              <a:rPr lang="nl-NL">
                <a:solidFill>
                  <a:srgbClr val="15103A"/>
                </a:solidFill>
                <a:ea typeface="+mn-lt"/>
                <a:cs typeface="+mn-lt"/>
              </a:rPr>
              <a:t>!</a:t>
            </a:r>
            <a:endParaRPr lang="nl-NL">
              <a:solidFill>
                <a:srgbClr val="15103A"/>
              </a:solidFill>
              <a:latin typeface="Century Gothic"/>
            </a:endParaRPr>
          </a:p>
          <a:p>
            <a:pPr marL="342900" indent="-342900">
              <a:buAutoNum type="arabicPeriod"/>
            </a:pPr>
            <a:r>
              <a:rPr lang="nl-NL">
                <a:solidFill>
                  <a:srgbClr val="15103A"/>
                </a:solidFill>
                <a:latin typeface="Century Gothic"/>
              </a:rPr>
              <a:t>Niet enkel focus op toerisme, maar ook op lokale uitstraling</a:t>
            </a:r>
            <a:endParaRPr lang="nl-NL" b="1">
              <a:solidFill>
                <a:srgbClr val="15103A"/>
              </a:solidFill>
              <a:latin typeface="Century Gothic" panose="020B0502020202020204" pitchFamily="34" charset="0"/>
            </a:endParaRPr>
          </a:p>
          <a:p>
            <a:pPr marL="342900" indent="-342900">
              <a:buAutoNum type="arabicPeriod"/>
            </a:pPr>
            <a:r>
              <a:rPr lang="nl-NL">
                <a:solidFill>
                  <a:srgbClr val="15103A"/>
                </a:solidFill>
              </a:rPr>
              <a:t>Bottom-up werking en definiëring </a:t>
            </a:r>
          </a:p>
          <a:p>
            <a:pPr marL="342900" indent="-342900">
              <a:buAutoNum type="arabicPeriod"/>
            </a:pPr>
            <a:r>
              <a:rPr lang="nl-NL">
                <a:solidFill>
                  <a:srgbClr val="15103A"/>
                </a:solidFill>
              </a:rPr>
              <a:t>Lokale betrokkenheid en promotie</a:t>
            </a:r>
          </a:p>
          <a:p>
            <a:pPr marL="342900" indent="-342900">
              <a:buAutoNum type="arabicPeriod"/>
            </a:pPr>
            <a:r>
              <a:rPr lang="nl-NL">
                <a:solidFill>
                  <a:srgbClr val="15103A"/>
                </a:solidFill>
              </a:rPr>
              <a:t>Het merk is nooit af, constant in evolutie</a:t>
            </a:r>
          </a:p>
          <a:p>
            <a:pPr marL="0" indent="0">
              <a:buNone/>
            </a:pPr>
            <a:endParaRPr lang="nl-NL">
              <a:solidFill>
                <a:srgbClr val="15103A"/>
              </a:solidFill>
            </a:endParaRPr>
          </a:p>
          <a:p>
            <a:pPr marL="342900" indent="-342900">
              <a:buAutoNum type="arabicPeriod"/>
            </a:pPr>
            <a:endParaRPr lang="nl-NL">
              <a:solidFill>
                <a:srgbClr val="15103A"/>
              </a:solidFill>
            </a:endParaRPr>
          </a:p>
          <a:p>
            <a:pPr marL="0" indent="0">
              <a:buNone/>
            </a:pPr>
            <a:endParaRPr lang="nl-NL">
              <a:solidFill>
                <a:srgbClr val="15103A"/>
              </a:solidFill>
            </a:endParaRPr>
          </a:p>
          <a:p>
            <a:endParaRPr lang="nl-NL">
              <a:solidFill>
                <a:srgbClr val="15103A"/>
              </a:solidFill>
            </a:endParaRPr>
          </a:p>
        </p:txBody>
      </p:sp>
    </p:spTree>
    <p:extLst>
      <p:ext uri="{BB962C8B-B14F-4D97-AF65-F5344CB8AC3E}">
        <p14:creationId xmlns:p14="http://schemas.microsoft.com/office/powerpoint/2010/main" val="3830567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0C2F870-08D0-9896-400B-7DBADB24FAE5}"/>
              </a:ext>
            </a:extLst>
          </p:cNvPr>
          <p:cNvSpPr>
            <a:spLocks noGrp="1"/>
          </p:cNvSpPr>
          <p:nvPr>
            <p:ph type="body" sz="quarter" idx="10"/>
          </p:nvPr>
        </p:nvSpPr>
        <p:spPr/>
        <p:txBody>
          <a:bodyPr vert="horz" lIns="91440" tIns="45720" rIns="91440" bIns="45720" rtlCol="0" anchor="t">
            <a:normAutofit fontScale="92500"/>
          </a:bodyPr>
          <a:lstStyle/>
          <a:p>
            <a:endParaRPr lang="nl-BE" sz="2000"/>
          </a:p>
          <a:p>
            <a:r>
              <a:rPr lang="nl-BE" sz="3600">
                <a:latin typeface="Century Gothic"/>
              </a:rPr>
              <a:t>Welke elementen zijn relevant/interessant voor Rivierenland?</a:t>
            </a:r>
            <a:endParaRPr lang="nl-BE" sz="3600"/>
          </a:p>
        </p:txBody>
      </p:sp>
    </p:spTree>
    <p:extLst>
      <p:ext uri="{BB962C8B-B14F-4D97-AF65-F5344CB8AC3E}">
        <p14:creationId xmlns:p14="http://schemas.microsoft.com/office/powerpoint/2010/main" val="2106193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C1275-A9F9-87A1-E87A-6E6C67BAF78A}"/>
              </a:ext>
            </a:extLst>
          </p:cNvPr>
          <p:cNvSpPr txBox="1">
            <a:spLocks/>
          </p:cNvSpPr>
          <p:nvPr/>
        </p:nvSpPr>
        <p:spPr>
          <a:xfrm>
            <a:off x="2715236" y="5393140"/>
            <a:ext cx="10515600" cy="1140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i="0" kern="1200" spc="300">
                <a:solidFill>
                  <a:schemeClr val="bg1"/>
                </a:solidFill>
                <a:latin typeface="Century Gothic" panose="020B0502020202020204" pitchFamily="34" charset="0"/>
                <a:ea typeface="+mj-ea"/>
                <a:cs typeface="+mj-cs"/>
              </a:defRPr>
            </a:lvl1pPr>
          </a:lstStyle>
          <a:p>
            <a:pPr>
              <a:spcAft>
                <a:spcPts val="600"/>
              </a:spcAft>
            </a:pPr>
            <a:r>
              <a:rPr lang="nl-BE" sz="2400">
                <a:latin typeface="Century Gothic"/>
              </a:rPr>
              <a:t>Sessie 2: Rivierenland, regio met identiteit</a:t>
            </a:r>
          </a:p>
          <a:p>
            <a:pPr>
              <a:spcAft>
                <a:spcPts val="600"/>
              </a:spcAft>
            </a:pPr>
            <a:endParaRPr lang="nl-BE" sz="1900">
              <a:latin typeface="Century Gothic"/>
            </a:endParaRPr>
          </a:p>
        </p:txBody>
      </p:sp>
      <p:pic>
        <p:nvPicPr>
          <p:cNvPr id="4" name="Picture 2" descr="Natuurpark Rivierenland | Natuurpunt">
            <a:extLst>
              <a:ext uri="{FF2B5EF4-FFF2-40B4-BE49-F238E27FC236}">
                <a16:creationId xmlns:a16="http://schemas.microsoft.com/office/drawing/2014/main" id="{AE7EFC7D-031F-16B7-D458-0B77379C0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00" b="10844"/>
          <a:stretch/>
        </p:blipFill>
        <p:spPr bwMode="auto">
          <a:xfrm>
            <a:off x="20" y="10"/>
            <a:ext cx="12191980" cy="5099040"/>
          </a:xfrm>
          <a:prstGeom prst="rect">
            <a:avLst/>
          </a:prstGeom>
          <a:solidFill>
            <a:srgbClr val="FFFFFF"/>
          </a:solidFill>
        </p:spPr>
      </p:pic>
    </p:spTree>
    <p:extLst>
      <p:ext uri="{BB962C8B-B14F-4D97-AF65-F5344CB8AC3E}">
        <p14:creationId xmlns:p14="http://schemas.microsoft.com/office/powerpoint/2010/main" val="2304469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6DF55-5C95-8791-D183-9BFD05FB6E33}"/>
              </a:ext>
            </a:extLst>
          </p:cNvPr>
          <p:cNvSpPr>
            <a:spLocks noGrp="1"/>
          </p:cNvSpPr>
          <p:nvPr>
            <p:ph type="title"/>
          </p:nvPr>
        </p:nvSpPr>
        <p:spPr/>
        <p:txBody>
          <a:bodyPr/>
          <a:lstStyle/>
          <a:p>
            <a:r>
              <a:rPr lang="nl-BE">
                <a:latin typeface="Century Gothic"/>
              </a:rPr>
              <a:t>Doelstelling van deze sessie: een regio ‘branden’</a:t>
            </a:r>
          </a:p>
        </p:txBody>
      </p:sp>
      <p:sp>
        <p:nvSpPr>
          <p:cNvPr id="3" name="Tijdelijke aanduiding voor inhoud 2">
            <a:extLst>
              <a:ext uri="{FF2B5EF4-FFF2-40B4-BE49-F238E27FC236}">
                <a16:creationId xmlns:a16="http://schemas.microsoft.com/office/drawing/2014/main" id="{163F62D3-9E74-E72A-34B9-26A24F5FAF4D}"/>
              </a:ext>
            </a:extLst>
          </p:cNvPr>
          <p:cNvSpPr>
            <a:spLocks noGrp="1"/>
          </p:cNvSpPr>
          <p:nvPr>
            <p:ph sz="half" idx="1"/>
          </p:nvPr>
        </p:nvSpPr>
        <p:spPr/>
        <p:txBody>
          <a:bodyPr vert="horz" lIns="91440" tIns="45720" rIns="91440" bIns="45720" rtlCol="0" anchor="t">
            <a:normAutofit fontScale="85000" lnSpcReduction="10000"/>
          </a:bodyPr>
          <a:lstStyle/>
          <a:p>
            <a:pPr marL="0" indent="0">
              <a:buNone/>
            </a:pPr>
            <a:r>
              <a:rPr lang="nl-BE" b="1">
                <a:solidFill>
                  <a:schemeClr val="tx2"/>
                </a:solidFill>
              </a:rPr>
              <a:t>Sessie 1: Rivierenland, een herkenbare regio!</a:t>
            </a:r>
            <a:endParaRPr lang="nl-BE">
              <a:solidFill>
                <a:schemeClr val="tx2"/>
              </a:solidFill>
            </a:endParaRPr>
          </a:p>
          <a:p>
            <a:r>
              <a:rPr lang="nl-BE"/>
              <a:t>Rivierenland vroeger en vandaag </a:t>
            </a:r>
          </a:p>
          <a:p>
            <a:r>
              <a:rPr lang="nl-BE"/>
              <a:t>Rivierenland – een regionaal merk? </a:t>
            </a:r>
          </a:p>
          <a:p>
            <a:pPr lvl="1"/>
            <a:r>
              <a:rPr lang="nl-BE"/>
              <a:t>1. Waarom een regionaal merk?</a:t>
            </a:r>
          </a:p>
          <a:p>
            <a:pPr lvl="1"/>
            <a:r>
              <a:rPr lang="nl-BE"/>
              <a:t>2. Wat  is een regionaal merk?</a:t>
            </a:r>
          </a:p>
          <a:p>
            <a:pPr lvl="1"/>
            <a:r>
              <a:rPr lang="nl-BE"/>
              <a:t>3. Wanneer werkt een regionaal merk?</a:t>
            </a:r>
          </a:p>
          <a:p>
            <a:r>
              <a:rPr lang="nl-BE"/>
              <a:t>Enkele cases</a:t>
            </a:r>
          </a:p>
          <a:p>
            <a:pPr marL="0" indent="0">
              <a:buNone/>
            </a:pPr>
            <a:r>
              <a:rPr lang="nl-BE" b="1">
                <a:solidFill>
                  <a:schemeClr val="tx2"/>
                </a:solidFill>
              </a:rPr>
              <a:t>Sessie 2: Rivierenland, een regio met identiteit! </a:t>
            </a:r>
          </a:p>
          <a:p>
            <a:r>
              <a:rPr lang="nl-BE"/>
              <a:t>Rivierenland als merk, hoe pakken we dit aan? </a:t>
            </a:r>
          </a:p>
        </p:txBody>
      </p:sp>
      <p:pic>
        <p:nvPicPr>
          <p:cNvPr id="6" name="Picture 4" descr="© regionale landschappen">
            <a:extLst>
              <a:ext uri="{FF2B5EF4-FFF2-40B4-BE49-F238E27FC236}">
                <a16:creationId xmlns:a16="http://schemas.microsoft.com/office/drawing/2014/main" id="{E0699032-4CE9-A43D-B2EC-792B031FA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646" y="1825625"/>
            <a:ext cx="6215063"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424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9B305-2911-0E9E-EF14-09D06719497B}"/>
              </a:ext>
            </a:extLst>
          </p:cNvPr>
          <p:cNvSpPr>
            <a:spLocks noGrp="1"/>
          </p:cNvSpPr>
          <p:nvPr>
            <p:ph type="title"/>
          </p:nvPr>
        </p:nvSpPr>
        <p:spPr/>
        <p:txBody>
          <a:bodyPr/>
          <a:lstStyle/>
          <a:p>
            <a:r>
              <a:rPr lang="nl-BE">
                <a:latin typeface="Century Gothic"/>
              </a:rPr>
              <a:t>Sessie 1: korte </a:t>
            </a:r>
            <a:r>
              <a:rPr lang="nl-BE" err="1">
                <a:latin typeface="Century Gothic"/>
              </a:rPr>
              <a:t>recap</a:t>
            </a:r>
            <a:r>
              <a:rPr lang="nl-BE">
                <a:latin typeface="Century Gothic"/>
              </a:rPr>
              <a:t>’</a:t>
            </a:r>
          </a:p>
        </p:txBody>
      </p:sp>
      <p:sp>
        <p:nvSpPr>
          <p:cNvPr id="4" name="Tijdelijke aanduiding voor inhoud 3">
            <a:extLst>
              <a:ext uri="{FF2B5EF4-FFF2-40B4-BE49-F238E27FC236}">
                <a16:creationId xmlns:a16="http://schemas.microsoft.com/office/drawing/2014/main" id="{B300AA53-60A9-E77C-6A04-44C10CA71624}"/>
              </a:ext>
            </a:extLst>
          </p:cNvPr>
          <p:cNvSpPr>
            <a:spLocks noGrp="1"/>
          </p:cNvSpPr>
          <p:nvPr>
            <p:ph sz="half" idx="2"/>
          </p:nvPr>
        </p:nvSpPr>
        <p:spPr>
          <a:xfrm>
            <a:off x="6368142" y="1825624"/>
            <a:ext cx="5617029" cy="4624161"/>
          </a:xfrm>
        </p:spPr>
        <p:txBody>
          <a:bodyPr>
            <a:normAutofit fontScale="92500" lnSpcReduction="10000"/>
          </a:bodyPr>
          <a:lstStyle/>
          <a:p>
            <a:r>
              <a:rPr lang="nl-BE" sz="1900" b="1"/>
              <a:t>Rivierenland vroeger en vandaag </a:t>
            </a:r>
          </a:p>
          <a:p>
            <a:pPr lvl="1"/>
            <a:r>
              <a:rPr lang="nl-BE" sz="1700"/>
              <a:t>High-level begrip, niet volledig ingeburgerd </a:t>
            </a:r>
          </a:p>
          <a:p>
            <a:r>
              <a:rPr lang="nl-BE" sz="1900" b="1"/>
              <a:t>Rivierenland – een regionaal merk? </a:t>
            </a:r>
          </a:p>
          <a:p>
            <a:pPr lvl="1"/>
            <a:r>
              <a:rPr lang="nl-BE" sz="1700"/>
              <a:t>1. Wat is een regionaal merk? </a:t>
            </a:r>
          </a:p>
          <a:p>
            <a:pPr lvl="2"/>
            <a:r>
              <a:rPr lang="nl-BE" sz="1500"/>
              <a:t>Samenwerking tussen stakeholders</a:t>
            </a:r>
          </a:p>
          <a:p>
            <a:pPr lvl="1"/>
            <a:r>
              <a:rPr lang="nl-BE" sz="1700"/>
              <a:t>2. Waarom een regionaal merk?</a:t>
            </a:r>
          </a:p>
          <a:p>
            <a:pPr lvl="2"/>
            <a:r>
              <a:rPr lang="nl-BE" sz="1500"/>
              <a:t>Vele voordelen</a:t>
            </a:r>
          </a:p>
          <a:p>
            <a:pPr lvl="1"/>
            <a:r>
              <a:rPr lang="nl-BE" sz="1700"/>
              <a:t>3. Wanneer werkt een regionaal merk?</a:t>
            </a:r>
          </a:p>
          <a:p>
            <a:pPr lvl="2"/>
            <a:r>
              <a:rPr lang="nl-BE" sz="1500"/>
              <a:t>Conditio sine qua non </a:t>
            </a:r>
          </a:p>
          <a:p>
            <a:r>
              <a:rPr lang="nl-BE" sz="1900" b="1"/>
              <a:t>Enkele cases</a:t>
            </a:r>
          </a:p>
          <a:p>
            <a:pPr lvl="1"/>
            <a:r>
              <a:rPr lang="nl-BE" sz="1700"/>
              <a:t>Limburg, Kanaalzone, Pajottenland</a:t>
            </a:r>
          </a:p>
          <a:p>
            <a:endParaRPr lang="nl-BE"/>
          </a:p>
        </p:txBody>
      </p:sp>
      <p:pic>
        <p:nvPicPr>
          <p:cNvPr id="5" name="Picture 2" descr="Aucune description de photo disponible.">
            <a:extLst>
              <a:ext uri="{FF2B5EF4-FFF2-40B4-BE49-F238E27FC236}">
                <a16:creationId xmlns:a16="http://schemas.microsoft.com/office/drawing/2014/main" id="{7091FF66-B7E4-CEF3-3397-D38DD293F4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9"/>
          <a:stretch/>
        </p:blipFill>
        <p:spPr bwMode="auto">
          <a:xfrm>
            <a:off x="312474" y="1792966"/>
            <a:ext cx="5767197" cy="404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79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93B53-E791-5008-7959-5B71D615D9AB}"/>
              </a:ext>
            </a:extLst>
          </p:cNvPr>
          <p:cNvSpPr>
            <a:spLocks noGrp="1"/>
          </p:cNvSpPr>
          <p:nvPr>
            <p:ph type="title"/>
          </p:nvPr>
        </p:nvSpPr>
        <p:spPr/>
        <p:txBody>
          <a:bodyPr>
            <a:normAutofit fontScale="90000"/>
          </a:bodyPr>
          <a:lstStyle/>
          <a:p>
            <a:r>
              <a:rPr lang="nl-BE"/>
              <a:t>Historische achtergrond op de voorgrond geplaatst </a:t>
            </a:r>
          </a:p>
        </p:txBody>
      </p:sp>
      <p:sp>
        <p:nvSpPr>
          <p:cNvPr id="3" name="Tijdelijke aanduiding voor inhoud 2">
            <a:extLst>
              <a:ext uri="{FF2B5EF4-FFF2-40B4-BE49-F238E27FC236}">
                <a16:creationId xmlns:a16="http://schemas.microsoft.com/office/drawing/2014/main" id="{0646FB79-A2A3-C5D7-30BA-D90437503DB9}"/>
              </a:ext>
            </a:extLst>
          </p:cNvPr>
          <p:cNvSpPr>
            <a:spLocks noGrp="1"/>
          </p:cNvSpPr>
          <p:nvPr>
            <p:ph sz="half" idx="1"/>
          </p:nvPr>
        </p:nvSpPr>
        <p:spPr>
          <a:xfrm>
            <a:off x="661182" y="2007378"/>
            <a:ext cx="3293002" cy="3434272"/>
          </a:xfrm>
        </p:spPr>
        <p:txBody>
          <a:bodyPr>
            <a:normAutofit/>
          </a:bodyPr>
          <a:lstStyle/>
          <a:p>
            <a:r>
              <a:rPr lang="nl-BE" sz="1400">
                <a:latin typeface="+mj-lt"/>
              </a:rPr>
              <a:t>De cisterciënzerabdijen van Hemiksem (na 1833 Bornem), Rozendael (Sint-Katelijne-Waver) en Nazareth (Lier) waren vooral via de waterweg met elkaar in contact en hadden een duidelijke spirituele en organisatorische band</a:t>
            </a:r>
          </a:p>
          <a:p>
            <a:r>
              <a:rPr lang="nl-BE" sz="1400">
                <a:latin typeface="+mj-lt"/>
              </a:rPr>
              <a:t>Ook toen al… </a:t>
            </a:r>
            <a:r>
              <a:rPr lang="nl-BE" sz="1400" b="1">
                <a:latin typeface="+mj-lt"/>
              </a:rPr>
              <a:t>Rivierenland!</a:t>
            </a:r>
            <a:endParaRPr lang="nl-BE" sz="1400">
              <a:latin typeface="+mj-lt"/>
            </a:endParaRPr>
          </a:p>
        </p:txBody>
      </p:sp>
      <p:pic>
        <p:nvPicPr>
          <p:cNvPr id="5" name="Afbeelding 4">
            <a:extLst>
              <a:ext uri="{FF2B5EF4-FFF2-40B4-BE49-F238E27FC236}">
                <a16:creationId xmlns:a16="http://schemas.microsoft.com/office/drawing/2014/main" id="{9EDCA322-7206-CA2B-915B-D277355CCA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1240" y="1671818"/>
            <a:ext cx="7370696" cy="4105393"/>
          </a:xfrm>
          <a:prstGeom prst="rect">
            <a:avLst/>
          </a:prstGeom>
          <a:noFill/>
          <a:ln>
            <a:noFill/>
          </a:ln>
        </p:spPr>
      </p:pic>
    </p:spTree>
    <p:extLst>
      <p:ext uri="{BB962C8B-B14F-4D97-AF65-F5344CB8AC3E}">
        <p14:creationId xmlns:p14="http://schemas.microsoft.com/office/powerpoint/2010/main" val="2042510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0C2F870-08D0-9896-400B-7DBADB24FAE5}"/>
              </a:ext>
            </a:extLst>
          </p:cNvPr>
          <p:cNvSpPr>
            <a:spLocks noGrp="1"/>
          </p:cNvSpPr>
          <p:nvPr>
            <p:ph type="body" sz="quarter" idx="10"/>
          </p:nvPr>
        </p:nvSpPr>
        <p:spPr/>
        <p:txBody>
          <a:bodyPr vert="horz" lIns="91440" tIns="45720" rIns="91440" bIns="45720" rtlCol="0" anchor="t">
            <a:normAutofit/>
          </a:bodyPr>
          <a:lstStyle/>
          <a:p>
            <a:endParaRPr lang="nl-BE" sz="2000"/>
          </a:p>
          <a:p>
            <a:r>
              <a:rPr lang="nl-BE" sz="3600">
                <a:latin typeface="Century Gothic"/>
              </a:rPr>
              <a:t>Het waarom van een </a:t>
            </a:r>
            <a:br>
              <a:rPr lang="nl-BE" sz="3600">
                <a:latin typeface="Century Gothic"/>
              </a:rPr>
            </a:br>
            <a:r>
              <a:rPr lang="nl-BE" sz="3600">
                <a:latin typeface="Century Gothic"/>
              </a:rPr>
              <a:t>'gebrande' regio? </a:t>
            </a:r>
            <a:endParaRPr lang="nl-BE"/>
          </a:p>
        </p:txBody>
      </p:sp>
    </p:spTree>
    <p:extLst>
      <p:ext uri="{BB962C8B-B14F-4D97-AF65-F5344CB8AC3E}">
        <p14:creationId xmlns:p14="http://schemas.microsoft.com/office/powerpoint/2010/main" val="2199682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1CB1-074A-12D2-7E9D-A9B01FE85692}"/>
              </a:ext>
            </a:extLst>
          </p:cNvPr>
          <p:cNvSpPr>
            <a:spLocks noGrp="1"/>
          </p:cNvSpPr>
          <p:nvPr>
            <p:ph type="title"/>
          </p:nvPr>
        </p:nvSpPr>
        <p:spPr>
          <a:xfrm>
            <a:off x="661182" y="635221"/>
            <a:ext cx="10720754" cy="476127"/>
          </a:xfrm>
        </p:spPr>
        <p:txBody>
          <a:bodyPr anchor="ctr">
            <a:normAutofit/>
          </a:bodyPr>
          <a:lstStyle/>
          <a:p>
            <a:r>
              <a:rPr lang="nl-BE">
                <a:latin typeface="Century Gothic"/>
              </a:rPr>
              <a:t>De voor- en nadelen van een regio merk</a:t>
            </a:r>
            <a:endParaRPr lang="en-US"/>
          </a:p>
        </p:txBody>
      </p:sp>
      <p:pic>
        <p:nvPicPr>
          <p:cNvPr id="3" name="Picture 3">
            <a:extLst>
              <a:ext uri="{FF2B5EF4-FFF2-40B4-BE49-F238E27FC236}">
                <a16:creationId xmlns:a16="http://schemas.microsoft.com/office/drawing/2014/main" id="{069B17F7-1BB0-6FB5-BF10-F00254DE3901}"/>
              </a:ext>
            </a:extLst>
          </p:cNvPr>
          <p:cNvPicPr>
            <a:picLocks noChangeAspect="1"/>
          </p:cNvPicPr>
          <p:nvPr/>
        </p:nvPicPr>
        <p:blipFill>
          <a:blip r:embed="rId2"/>
          <a:stretch>
            <a:fillRect/>
          </a:stretch>
        </p:blipFill>
        <p:spPr>
          <a:xfrm>
            <a:off x="3205858" y="2136645"/>
            <a:ext cx="5105633" cy="3394159"/>
          </a:xfrm>
          <a:prstGeom prst="rect">
            <a:avLst/>
          </a:prstGeom>
          <a:noFill/>
        </p:spPr>
      </p:pic>
      <p:sp>
        <p:nvSpPr>
          <p:cNvPr id="6" name="Rectangle 5">
            <a:extLst>
              <a:ext uri="{FF2B5EF4-FFF2-40B4-BE49-F238E27FC236}">
                <a16:creationId xmlns:a16="http://schemas.microsoft.com/office/drawing/2014/main" id="{687DD730-3DCC-030E-994D-4327E668CDDE}"/>
              </a:ext>
            </a:extLst>
          </p:cNvPr>
          <p:cNvSpPr/>
          <p:nvPr/>
        </p:nvSpPr>
        <p:spPr>
          <a:xfrm>
            <a:off x="984218" y="1906452"/>
            <a:ext cx="2205193"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b="1"/>
              <a:t>Voordelen</a:t>
            </a:r>
            <a:endParaRPr lang="en-US" b="1"/>
          </a:p>
        </p:txBody>
      </p:sp>
      <p:sp>
        <p:nvSpPr>
          <p:cNvPr id="7" name="Rectangle 6">
            <a:extLst>
              <a:ext uri="{FF2B5EF4-FFF2-40B4-BE49-F238E27FC236}">
                <a16:creationId xmlns:a16="http://schemas.microsoft.com/office/drawing/2014/main" id="{444F3C26-4FAC-28B2-C40E-A8454C328C9F}"/>
              </a:ext>
            </a:extLst>
          </p:cNvPr>
          <p:cNvSpPr/>
          <p:nvPr/>
        </p:nvSpPr>
        <p:spPr>
          <a:xfrm>
            <a:off x="8316524" y="1906452"/>
            <a:ext cx="2205193"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b="1"/>
              <a:t>Nadelen</a:t>
            </a:r>
            <a:endParaRPr lang="en-US" b="1"/>
          </a:p>
        </p:txBody>
      </p:sp>
      <p:sp>
        <p:nvSpPr>
          <p:cNvPr id="9" name="Rectangle 8">
            <a:extLst>
              <a:ext uri="{FF2B5EF4-FFF2-40B4-BE49-F238E27FC236}">
                <a16:creationId xmlns:a16="http://schemas.microsoft.com/office/drawing/2014/main" id="{4471150F-EB20-1026-EC02-5F6463373DE3}"/>
              </a:ext>
            </a:extLst>
          </p:cNvPr>
          <p:cNvSpPr/>
          <p:nvPr/>
        </p:nvSpPr>
        <p:spPr>
          <a:xfrm>
            <a:off x="8305766" y="2920316"/>
            <a:ext cx="2205193"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0" name="Rectangle 9">
            <a:extLst>
              <a:ext uri="{FF2B5EF4-FFF2-40B4-BE49-F238E27FC236}">
                <a16:creationId xmlns:a16="http://schemas.microsoft.com/office/drawing/2014/main" id="{ACDA0678-CE2C-FEEE-D99F-BBB35A0702E4}"/>
              </a:ext>
            </a:extLst>
          </p:cNvPr>
          <p:cNvSpPr/>
          <p:nvPr/>
        </p:nvSpPr>
        <p:spPr>
          <a:xfrm>
            <a:off x="8313542" y="3931132"/>
            <a:ext cx="2205193"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1" name="Rectangle 10">
            <a:extLst>
              <a:ext uri="{FF2B5EF4-FFF2-40B4-BE49-F238E27FC236}">
                <a16:creationId xmlns:a16="http://schemas.microsoft.com/office/drawing/2014/main" id="{A8BF4E17-A466-8CEC-BB47-A4DF6DFAC011}"/>
              </a:ext>
            </a:extLst>
          </p:cNvPr>
          <p:cNvSpPr/>
          <p:nvPr/>
        </p:nvSpPr>
        <p:spPr>
          <a:xfrm>
            <a:off x="8305766" y="4941948"/>
            <a:ext cx="2205193"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2" name="Rectangle 11">
            <a:extLst>
              <a:ext uri="{FF2B5EF4-FFF2-40B4-BE49-F238E27FC236}">
                <a16:creationId xmlns:a16="http://schemas.microsoft.com/office/drawing/2014/main" id="{AAFCBB17-0A93-832F-29B7-7382BAA46EEF}"/>
              </a:ext>
            </a:extLst>
          </p:cNvPr>
          <p:cNvSpPr/>
          <p:nvPr/>
        </p:nvSpPr>
        <p:spPr>
          <a:xfrm>
            <a:off x="973460" y="2920315"/>
            <a:ext cx="2205193"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3" name="Rectangle 12">
            <a:extLst>
              <a:ext uri="{FF2B5EF4-FFF2-40B4-BE49-F238E27FC236}">
                <a16:creationId xmlns:a16="http://schemas.microsoft.com/office/drawing/2014/main" id="{43A2C0D0-2DBE-6764-EB57-D5CF94D889C0}"/>
              </a:ext>
            </a:extLst>
          </p:cNvPr>
          <p:cNvSpPr/>
          <p:nvPr/>
        </p:nvSpPr>
        <p:spPr>
          <a:xfrm>
            <a:off x="981235" y="3931132"/>
            <a:ext cx="2205193"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4" name="Rectangle 13">
            <a:extLst>
              <a:ext uri="{FF2B5EF4-FFF2-40B4-BE49-F238E27FC236}">
                <a16:creationId xmlns:a16="http://schemas.microsoft.com/office/drawing/2014/main" id="{CE8D9418-FAB6-38D2-C07C-47AAE814E809}"/>
              </a:ext>
            </a:extLst>
          </p:cNvPr>
          <p:cNvSpPr/>
          <p:nvPr/>
        </p:nvSpPr>
        <p:spPr>
          <a:xfrm>
            <a:off x="981235" y="4941948"/>
            <a:ext cx="2205193"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Tree>
    <p:extLst>
      <p:ext uri="{BB962C8B-B14F-4D97-AF65-F5344CB8AC3E}">
        <p14:creationId xmlns:p14="http://schemas.microsoft.com/office/powerpoint/2010/main" val="4218305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0C2F870-08D0-9896-400B-7DBADB24FAE5}"/>
              </a:ext>
            </a:extLst>
          </p:cNvPr>
          <p:cNvSpPr>
            <a:spLocks noGrp="1"/>
          </p:cNvSpPr>
          <p:nvPr>
            <p:ph type="body" sz="quarter" idx="10"/>
          </p:nvPr>
        </p:nvSpPr>
        <p:spPr/>
        <p:txBody>
          <a:bodyPr vert="horz" lIns="91440" tIns="45720" rIns="91440" bIns="45720" rtlCol="0" anchor="t">
            <a:normAutofit/>
          </a:bodyPr>
          <a:lstStyle/>
          <a:p>
            <a:endParaRPr lang="nl-BE" sz="2000"/>
          </a:p>
          <a:p>
            <a:r>
              <a:rPr lang="nl-BE" sz="3600">
                <a:latin typeface="Century Gothic"/>
              </a:rPr>
              <a:t>Een brandmatrix </a:t>
            </a:r>
            <a:br>
              <a:rPr lang="nl-BE" sz="3600">
                <a:latin typeface="Century Gothic"/>
              </a:rPr>
            </a:br>
            <a:r>
              <a:rPr lang="nl-BE" sz="3600">
                <a:latin typeface="Century Gothic"/>
              </a:rPr>
              <a:t>voor Rivierenland</a:t>
            </a:r>
            <a:endParaRPr lang="nl-BE"/>
          </a:p>
        </p:txBody>
      </p:sp>
    </p:spTree>
    <p:extLst>
      <p:ext uri="{BB962C8B-B14F-4D97-AF65-F5344CB8AC3E}">
        <p14:creationId xmlns:p14="http://schemas.microsoft.com/office/powerpoint/2010/main" val="792193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082B45D-8165-86F4-DC9E-12D30F9C2508}"/>
              </a:ext>
            </a:extLst>
          </p:cNvPr>
          <p:cNvSpPr/>
          <p:nvPr/>
        </p:nvSpPr>
        <p:spPr>
          <a:xfrm>
            <a:off x="8409482" y="5366479"/>
            <a:ext cx="3671822" cy="1349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F40BF31-2D89-6B1C-0E79-3C20F4EA3B1D}"/>
              </a:ext>
            </a:extLst>
          </p:cNvPr>
          <p:cNvSpPr>
            <a:spLocks noGrp="1"/>
          </p:cNvSpPr>
          <p:nvPr>
            <p:ph type="title"/>
          </p:nvPr>
        </p:nvSpPr>
        <p:spPr/>
        <p:txBody>
          <a:bodyPr/>
          <a:lstStyle/>
          <a:p>
            <a:r>
              <a:rPr lang="nl-BE">
                <a:latin typeface="Century Gothic"/>
              </a:rPr>
              <a:t>De bouwblokken van het merk Rivierenland</a:t>
            </a:r>
            <a:endParaRPr lang="en-US">
              <a:latin typeface="Century Gothic"/>
            </a:endParaRPr>
          </a:p>
        </p:txBody>
      </p:sp>
      <p:sp>
        <p:nvSpPr>
          <p:cNvPr id="7" name="Rectangle 6">
            <a:extLst>
              <a:ext uri="{FF2B5EF4-FFF2-40B4-BE49-F238E27FC236}">
                <a16:creationId xmlns:a16="http://schemas.microsoft.com/office/drawing/2014/main" id="{C5D0046A-3792-F317-B301-D70A60DBD4E5}"/>
              </a:ext>
            </a:extLst>
          </p:cNvPr>
          <p:cNvSpPr/>
          <p:nvPr/>
        </p:nvSpPr>
        <p:spPr>
          <a:xfrm>
            <a:off x="3047999" y="1716280"/>
            <a:ext cx="8460335"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t>Rivierenland merkenmatrix</a:t>
            </a:r>
          </a:p>
        </p:txBody>
      </p:sp>
      <p:sp>
        <p:nvSpPr>
          <p:cNvPr id="8" name="Rectangle 7">
            <a:extLst>
              <a:ext uri="{FF2B5EF4-FFF2-40B4-BE49-F238E27FC236}">
                <a16:creationId xmlns:a16="http://schemas.microsoft.com/office/drawing/2014/main" id="{8D9F6018-EFC4-8632-A2CD-71B2E8979188}"/>
              </a:ext>
            </a:extLst>
          </p:cNvPr>
          <p:cNvSpPr/>
          <p:nvPr/>
        </p:nvSpPr>
        <p:spPr>
          <a:xfrm>
            <a:off x="797606" y="2862839"/>
            <a:ext cx="2065234"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Thema's</a:t>
            </a:r>
            <a:endParaRPr lang="en-US"/>
          </a:p>
        </p:txBody>
      </p:sp>
      <p:sp>
        <p:nvSpPr>
          <p:cNvPr id="9" name="Rectangle 8">
            <a:extLst>
              <a:ext uri="{FF2B5EF4-FFF2-40B4-BE49-F238E27FC236}">
                <a16:creationId xmlns:a16="http://schemas.microsoft.com/office/drawing/2014/main" id="{3D604B7D-9139-F05E-7CC4-DFE2DE3D5148}"/>
              </a:ext>
            </a:extLst>
          </p:cNvPr>
          <p:cNvSpPr/>
          <p:nvPr/>
        </p:nvSpPr>
        <p:spPr>
          <a:xfrm>
            <a:off x="797605" y="3845604"/>
            <a:ext cx="2065234"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Prioriteiten</a:t>
            </a:r>
            <a:endParaRPr lang="en-US"/>
          </a:p>
        </p:txBody>
      </p:sp>
      <p:sp>
        <p:nvSpPr>
          <p:cNvPr id="10" name="Rectangle 9">
            <a:extLst>
              <a:ext uri="{FF2B5EF4-FFF2-40B4-BE49-F238E27FC236}">
                <a16:creationId xmlns:a16="http://schemas.microsoft.com/office/drawing/2014/main" id="{554DD781-2CF4-CF65-1DBB-70A26A5C1EA1}"/>
              </a:ext>
            </a:extLst>
          </p:cNvPr>
          <p:cNvSpPr/>
          <p:nvPr/>
        </p:nvSpPr>
        <p:spPr>
          <a:xfrm>
            <a:off x="797605" y="4828371"/>
            <a:ext cx="2065234"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DNA</a:t>
            </a:r>
            <a:endParaRPr lang="en-US"/>
          </a:p>
        </p:txBody>
      </p:sp>
      <p:sp>
        <p:nvSpPr>
          <p:cNvPr id="11" name="Rectangle 10">
            <a:extLst>
              <a:ext uri="{FF2B5EF4-FFF2-40B4-BE49-F238E27FC236}">
                <a16:creationId xmlns:a16="http://schemas.microsoft.com/office/drawing/2014/main" id="{2C72DC7C-CD09-6A3C-FE96-4BAA3B1F1856}"/>
              </a:ext>
            </a:extLst>
          </p:cNvPr>
          <p:cNvSpPr/>
          <p:nvPr/>
        </p:nvSpPr>
        <p:spPr>
          <a:xfrm>
            <a:off x="3047998" y="2862838"/>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Zorg</a:t>
            </a:r>
            <a:endParaRPr lang="en-US"/>
          </a:p>
        </p:txBody>
      </p:sp>
      <p:sp>
        <p:nvSpPr>
          <p:cNvPr id="12" name="Rectangle 11">
            <a:extLst>
              <a:ext uri="{FF2B5EF4-FFF2-40B4-BE49-F238E27FC236}">
                <a16:creationId xmlns:a16="http://schemas.microsoft.com/office/drawing/2014/main" id="{76A1FFF5-2475-DA24-4B85-65ADA5561707}"/>
              </a:ext>
            </a:extLst>
          </p:cNvPr>
          <p:cNvSpPr/>
          <p:nvPr/>
        </p:nvSpPr>
        <p:spPr>
          <a:xfrm>
            <a:off x="3047997" y="3845603"/>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solidFill>
                <a:schemeClr val="tx1"/>
              </a:solidFill>
            </a:endParaRPr>
          </a:p>
        </p:txBody>
      </p:sp>
      <p:sp>
        <p:nvSpPr>
          <p:cNvPr id="13" name="Rectangle 12">
            <a:extLst>
              <a:ext uri="{FF2B5EF4-FFF2-40B4-BE49-F238E27FC236}">
                <a16:creationId xmlns:a16="http://schemas.microsoft.com/office/drawing/2014/main" id="{95804151-5EAB-8017-FD24-7C36AC7AC985}"/>
              </a:ext>
            </a:extLst>
          </p:cNvPr>
          <p:cNvSpPr/>
          <p:nvPr/>
        </p:nvSpPr>
        <p:spPr>
          <a:xfrm>
            <a:off x="3047997" y="4842613"/>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28650" lvl="1" indent="-171450">
              <a:buFont typeface="Arial"/>
              <a:buChar char="•"/>
            </a:pPr>
            <a:r>
              <a:rPr lang="nl-BE" sz="1200">
                <a:solidFill>
                  <a:schemeClr val="tx1"/>
                </a:solidFill>
              </a:rPr>
              <a:t>Waarden</a:t>
            </a:r>
            <a:endParaRPr lang="en-US"/>
          </a:p>
          <a:p>
            <a:pPr marL="628650" lvl="1" indent="-171450">
              <a:buFont typeface="Arial"/>
              <a:buChar char="•"/>
            </a:pPr>
            <a:r>
              <a:rPr lang="nl-BE" sz="1200">
                <a:solidFill>
                  <a:schemeClr val="tx1"/>
                </a:solidFill>
              </a:rPr>
              <a:t>Verhalen</a:t>
            </a:r>
          </a:p>
          <a:p>
            <a:pPr marL="628650" lvl="1" indent="-171450">
              <a:buFont typeface="Arial"/>
              <a:buChar char="•"/>
            </a:pPr>
            <a:r>
              <a:rPr lang="nl-BE" sz="1200">
                <a:solidFill>
                  <a:schemeClr val="tx1"/>
                </a:solidFill>
              </a:rPr>
              <a:t>Feiten</a:t>
            </a:r>
          </a:p>
          <a:p>
            <a:pPr marL="628650" lvl="1" indent="-171450">
              <a:buFont typeface="Arial"/>
              <a:buChar char="•"/>
            </a:pPr>
            <a:r>
              <a:rPr lang="nl-BE" sz="1200">
                <a:solidFill>
                  <a:schemeClr val="tx1"/>
                </a:solidFill>
              </a:rPr>
              <a:t>Associaties</a:t>
            </a:r>
          </a:p>
        </p:txBody>
      </p:sp>
      <p:sp>
        <p:nvSpPr>
          <p:cNvPr id="14" name="Rectangle 13">
            <a:extLst>
              <a:ext uri="{FF2B5EF4-FFF2-40B4-BE49-F238E27FC236}">
                <a16:creationId xmlns:a16="http://schemas.microsoft.com/office/drawing/2014/main" id="{FFE13132-A946-32E5-16CF-EAD2415C7988}"/>
              </a:ext>
            </a:extLst>
          </p:cNvPr>
          <p:cNvSpPr/>
          <p:nvPr/>
        </p:nvSpPr>
        <p:spPr>
          <a:xfrm>
            <a:off x="5184446" y="2862837"/>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Veiligheid</a:t>
            </a:r>
            <a:endParaRPr lang="en-US">
              <a:solidFill>
                <a:schemeClr val="tx1"/>
              </a:solidFill>
            </a:endParaRPr>
          </a:p>
        </p:txBody>
      </p:sp>
      <p:sp>
        <p:nvSpPr>
          <p:cNvPr id="15" name="Rectangle 14">
            <a:extLst>
              <a:ext uri="{FF2B5EF4-FFF2-40B4-BE49-F238E27FC236}">
                <a16:creationId xmlns:a16="http://schemas.microsoft.com/office/drawing/2014/main" id="{71B4BE92-FB9F-9E2A-F2C1-7A206BB6B9CC}"/>
              </a:ext>
            </a:extLst>
          </p:cNvPr>
          <p:cNvSpPr/>
          <p:nvPr/>
        </p:nvSpPr>
        <p:spPr>
          <a:xfrm>
            <a:off x="5184445" y="3845602"/>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solidFill>
                <a:schemeClr val="tx1"/>
              </a:solidFill>
            </a:endParaRPr>
          </a:p>
        </p:txBody>
      </p:sp>
      <p:sp>
        <p:nvSpPr>
          <p:cNvPr id="17" name="Rectangle 16">
            <a:extLst>
              <a:ext uri="{FF2B5EF4-FFF2-40B4-BE49-F238E27FC236}">
                <a16:creationId xmlns:a16="http://schemas.microsoft.com/office/drawing/2014/main" id="{3CB89E82-DF8B-F0CB-E98A-08103A6B5DC2}"/>
              </a:ext>
            </a:extLst>
          </p:cNvPr>
          <p:cNvSpPr/>
          <p:nvPr/>
        </p:nvSpPr>
        <p:spPr>
          <a:xfrm>
            <a:off x="7349380" y="2862837"/>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Toerisme</a:t>
            </a:r>
            <a:endParaRPr lang="en-US">
              <a:solidFill>
                <a:schemeClr val="tx1"/>
              </a:solidFill>
            </a:endParaRPr>
          </a:p>
        </p:txBody>
      </p:sp>
      <p:sp>
        <p:nvSpPr>
          <p:cNvPr id="18" name="Rectangle 17">
            <a:extLst>
              <a:ext uri="{FF2B5EF4-FFF2-40B4-BE49-F238E27FC236}">
                <a16:creationId xmlns:a16="http://schemas.microsoft.com/office/drawing/2014/main" id="{1CC67857-458D-3530-CE56-0CB2FEC86D75}"/>
              </a:ext>
            </a:extLst>
          </p:cNvPr>
          <p:cNvSpPr/>
          <p:nvPr/>
        </p:nvSpPr>
        <p:spPr>
          <a:xfrm>
            <a:off x="7349379" y="3845602"/>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20" name="Rectangle 19">
            <a:extLst>
              <a:ext uri="{FF2B5EF4-FFF2-40B4-BE49-F238E27FC236}">
                <a16:creationId xmlns:a16="http://schemas.microsoft.com/office/drawing/2014/main" id="{ADCCF762-99D7-9E53-009D-AEB2A9A4B470}"/>
              </a:ext>
            </a:extLst>
          </p:cNvPr>
          <p:cNvSpPr/>
          <p:nvPr/>
        </p:nvSpPr>
        <p:spPr>
          <a:xfrm>
            <a:off x="9485828" y="2862836"/>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21" name="Rectangle 20">
            <a:extLst>
              <a:ext uri="{FF2B5EF4-FFF2-40B4-BE49-F238E27FC236}">
                <a16:creationId xmlns:a16="http://schemas.microsoft.com/office/drawing/2014/main" id="{EB8C1C50-1E13-2116-79F0-85BEB79812A3}"/>
              </a:ext>
            </a:extLst>
          </p:cNvPr>
          <p:cNvSpPr/>
          <p:nvPr/>
        </p:nvSpPr>
        <p:spPr>
          <a:xfrm>
            <a:off x="5184445" y="4842612"/>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28650" lvl="1" indent="-171450">
              <a:buFont typeface="Arial"/>
              <a:buChar char="•"/>
            </a:pPr>
            <a:r>
              <a:rPr lang="nl-BE" sz="1200">
                <a:solidFill>
                  <a:schemeClr val="tx1"/>
                </a:solidFill>
              </a:rPr>
              <a:t>Waarden</a:t>
            </a:r>
            <a:endParaRPr lang="en-US"/>
          </a:p>
          <a:p>
            <a:pPr marL="628650" lvl="1" indent="-171450">
              <a:buFont typeface="Arial"/>
              <a:buChar char="•"/>
            </a:pPr>
            <a:r>
              <a:rPr lang="nl-BE" sz="1200">
                <a:solidFill>
                  <a:schemeClr val="tx1"/>
                </a:solidFill>
              </a:rPr>
              <a:t>Verhalen</a:t>
            </a:r>
          </a:p>
          <a:p>
            <a:pPr marL="628650" lvl="1" indent="-171450">
              <a:buFont typeface="Arial"/>
              <a:buChar char="•"/>
            </a:pPr>
            <a:r>
              <a:rPr lang="nl-BE" sz="1200">
                <a:solidFill>
                  <a:schemeClr val="tx1"/>
                </a:solidFill>
              </a:rPr>
              <a:t>Feiten</a:t>
            </a:r>
          </a:p>
          <a:p>
            <a:pPr marL="628650" lvl="1" indent="-171450">
              <a:buFont typeface="Arial"/>
              <a:buChar char="•"/>
            </a:pPr>
            <a:r>
              <a:rPr lang="nl-BE" sz="1200">
                <a:solidFill>
                  <a:schemeClr val="tx1"/>
                </a:solidFill>
              </a:rPr>
              <a:t>Associaties</a:t>
            </a:r>
          </a:p>
        </p:txBody>
      </p:sp>
      <p:sp>
        <p:nvSpPr>
          <p:cNvPr id="22" name="Rectangle 21">
            <a:extLst>
              <a:ext uri="{FF2B5EF4-FFF2-40B4-BE49-F238E27FC236}">
                <a16:creationId xmlns:a16="http://schemas.microsoft.com/office/drawing/2014/main" id="{98D52161-4297-AF24-D04B-8A30F8003E72}"/>
              </a:ext>
            </a:extLst>
          </p:cNvPr>
          <p:cNvSpPr/>
          <p:nvPr/>
        </p:nvSpPr>
        <p:spPr>
          <a:xfrm>
            <a:off x="7349379" y="4842612"/>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28650" lvl="1" indent="-171450">
              <a:buFont typeface="Arial"/>
              <a:buChar char="•"/>
            </a:pPr>
            <a:r>
              <a:rPr lang="nl-BE" sz="1200">
                <a:solidFill>
                  <a:schemeClr val="tx1"/>
                </a:solidFill>
              </a:rPr>
              <a:t>Waarden</a:t>
            </a:r>
            <a:endParaRPr lang="en-US"/>
          </a:p>
          <a:p>
            <a:pPr marL="628650" lvl="1" indent="-171450">
              <a:buFont typeface="Arial"/>
              <a:buChar char="•"/>
            </a:pPr>
            <a:r>
              <a:rPr lang="nl-BE" sz="1200">
                <a:solidFill>
                  <a:schemeClr val="tx1"/>
                </a:solidFill>
              </a:rPr>
              <a:t>Verhalen</a:t>
            </a:r>
          </a:p>
          <a:p>
            <a:pPr marL="628650" lvl="1" indent="-171450">
              <a:buFont typeface="Arial"/>
              <a:buChar char="•"/>
            </a:pPr>
            <a:r>
              <a:rPr lang="nl-BE" sz="1200">
                <a:solidFill>
                  <a:schemeClr val="tx1"/>
                </a:solidFill>
              </a:rPr>
              <a:t>Feiten</a:t>
            </a:r>
          </a:p>
          <a:p>
            <a:pPr marL="628650" lvl="1" indent="-171450">
              <a:buFont typeface="Arial"/>
              <a:buChar char="•"/>
            </a:pPr>
            <a:r>
              <a:rPr lang="nl-BE" sz="1200">
                <a:solidFill>
                  <a:schemeClr val="tx1"/>
                </a:solidFill>
              </a:rPr>
              <a:t>Associaties</a:t>
            </a:r>
          </a:p>
        </p:txBody>
      </p:sp>
    </p:spTree>
    <p:extLst>
      <p:ext uri="{BB962C8B-B14F-4D97-AF65-F5344CB8AC3E}">
        <p14:creationId xmlns:p14="http://schemas.microsoft.com/office/powerpoint/2010/main" val="664123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lstStyle/>
          <a:p>
            <a:r>
              <a:rPr lang="nl-BE">
                <a:latin typeface="Century Gothic"/>
              </a:rPr>
              <a:t>1. De thema's </a:t>
            </a:r>
            <a:endParaRPr lang="nl-BE"/>
          </a:p>
        </p:txBody>
      </p:sp>
      <p:sp>
        <p:nvSpPr>
          <p:cNvPr id="4" name="Tijdelijke aanduiding voor inhoud 3">
            <a:extLst>
              <a:ext uri="{FF2B5EF4-FFF2-40B4-BE49-F238E27FC236}">
                <a16:creationId xmlns:a16="http://schemas.microsoft.com/office/drawing/2014/main" id="{0371B80D-ABAA-030E-17E1-0F1CEC41042C}"/>
              </a:ext>
            </a:extLst>
          </p:cNvPr>
          <p:cNvSpPr>
            <a:spLocks noGrp="1"/>
          </p:cNvSpPr>
          <p:nvPr>
            <p:ph sz="half" idx="2"/>
          </p:nvPr>
        </p:nvSpPr>
        <p:spPr>
          <a:xfrm>
            <a:off x="661182" y="1825624"/>
            <a:ext cx="9566987" cy="3829587"/>
          </a:xfrm>
        </p:spPr>
        <p:txBody>
          <a:bodyPr vert="horz" lIns="91440" tIns="45720" rIns="91440" bIns="45720" rtlCol="0" anchor="t">
            <a:normAutofit/>
          </a:bodyPr>
          <a:lstStyle/>
          <a:p>
            <a:pPr marL="0" indent="0">
              <a:buNone/>
            </a:pPr>
            <a:r>
              <a:rPr lang="nl-BE" sz="2000" b="1"/>
              <a:t>Welke thema's kunnen bijdragen aan de regio identiteit van Rivierenland?</a:t>
            </a:r>
          </a:p>
          <a:p>
            <a:r>
              <a:rPr lang="nl-BE"/>
              <a:t>We stellen plenair een long list van thema's samen</a:t>
            </a:r>
          </a:p>
        </p:txBody>
      </p:sp>
      <p:sp>
        <p:nvSpPr>
          <p:cNvPr id="8" name="Rectangle 7">
            <a:extLst>
              <a:ext uri="{FF2B5EF4-FFF2-40B4-BE49-F238E27FC236}">
                <a16:creationId xmlns:a16="http://schemas.microsoft.com/office/drawing/2014/main" id="{D9EB5C79-2E39-B170-5992-17AF798F9CBC}"/>
              </a:ext>
            </a:extLst>
          </p:cNvPr>
          <p:cNvSpPr/>
          <p:nvPr/>
        </p:nvSpPr>
        <p:spPr>
          <a:xfrm>
            <a:off x="2659223" y="3131423"/>
            <a:ext cx="6376499" cy="91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b="1"/>
              <a:t>Rivierenland thema's</a:t>
            </a:r>
          </a:p>
        </p:txBody>
      </p:sp>
      <p:sp>
        <p:nvSpPr>
          <p:cNvPr id="10" name="Rectangle 9">
            <a:extLst>
              <a:ext uri="{FF2B5EF4-FFF2-40B4-BE49-F238E27FC236}">
                <a16:creationId xmlns:a16="http://schemas.microsoft.com/office/drawing/2014/main" id="{EA7F1D98-AACF-647D-3818-7630A019A705}"/>
              </a:ext>
            </a:extLst>
          </p:cNvPr>
          <p:cNvSpPr/>
          <p:nvPr/>
        </p:nvSpPr>
        <p:spPr>
          <a:xfrm>
            <a:off x="2659222" y="4277981"/>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2" name="Rectangle 11">
            <a:extLst>
              <a:ext uri="{FF2B5EF4-FFF2-40B4-BE49-F238E27FC236}">
                <a16:creationId xmlns:a16="http://schemas.microsoft.com/office/drawing/2014/main" id="{80B6F840-D116-5620-A641-7E6BFCA5AEF5}"/>
              </a:ext>
            </a:extLst>
          </p:cNvPr>
          <p:cNvSpPr/>
          <p:nvPr/>
        </p:nvSpPr>
        <p:spPr>
          <a:xfrm>
            <a:off x="2659221" y="5260746"/>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solidFill>
                <a:schemeClr val="tx1"/>
              </a:solidFill>
            </a:endParaRPr>
          </a:p>
        </p:txBody>
      </p:sp>
      <p:sp>
        <p:nvSpPr>
          <p:cNvPr id="14" name="Rectangle 13">
            <a:extLst>
              <a:ext uri="{FF2B5EF4-FFF2-40B4-BE49-F238E27FC236}">
                <a16:creationId xmlns:a16="http://schemas.microsoft.com/office/drawing/2014/main" id="{042F193A-0133-A259-4D0C-5579B6D2DD65}"/>
              </a:ext>
            </a:extLst>
          </p:cNvPr>
          <p:cNvSpPr/>
          <p:nvPr/>
        </p:nvSpPr>
        <p:spPr>
          <a:xfrm>
            <a:off x="4795670" y="4277980"/>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6" name="Rectangle 15">
            <a:extLst>
              <a:ext uri="{FF2B5EF4-FFF2-40B4-BE49-F238E27FC236}">
                <a16:creationId xmlns:a16="http://schemas.microsoft.com/office/drawing/2014/main" id="{A99A467E-739D-8034-8820-5D893F3EE400}"/>
              </a:ext>
            </a:extLst>
          </p:cNvPr>
          <p:cNvSpPr/>
          <p:nvPr/>
        </p:nvSpPr>
        <p:spPr>
          <a:xfrm>
            <a:off x="4795669" y="5260745"/>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solidFill>
                <a:schemeClr val="tx1"/>
              </a:solidFill>
            </a:endParaRPr>
          </a:p>
        </p:txBody>
      </p:sp>
      <p:sp>
        <p:nvSpPr>
          <p:cNvPr id="18" name="Rectangle 17">
            <a:extLst>
              <a:ext uri="{FF2B5EF4-FFF2-40B4-BE49-F238E27FC236}">
                <a16:creationId xmlns:a16="http://schemas.microsoft.com/office/drawing/2014/main" id="{682E3D30-8019-A9B3-D6CE-E5D9DF2D1BF6}"/>
              </a:ext>
            </a:extLst>
          </p:cNvPr>
          <p:cNvSpPr/>
          <p:nvPr/>
        </p:nvSpPr>
        <p:spPr>
          <a:xfrm>
            <a:off x="6913950" y="5260745"/>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
        <p:nvSpPr>
          <p:cNvPr id="19" name="Rectangle 18">
            <a:extLst>
              <a:ext uri="{FF2B5EF4-FFF2-40B4-BE49-F238E27FC236}">
                <a16:creationId xmlns:a16="http://schemas.microsoft.com/office/drawing/2014/main" id="{399D48C5-4A20-7764-2760-24439959E437}"/>
              </a:ext>
            </a:extLst>
          </p:cNvPr>
          <p:cNvSpPr/>
          <p:nvPr/>
        </p:nvSpPr>
        <p:spPr>
          <a:xfrm>
            <a:off x="6913950" y="4281031"/>
            <a:ext cx="2065234" cy="9115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solidFill>
                  <a:schemeClr val="tx1"/>
                </a:solidFill>
              </a:rPr>
              <a:t>...</a:t>
            </a:r>
            <a:endParaRPr lang="en-US"/>
          </a:p>
        </p:txBody>
      </p:sp>
    </p:spTree>
    <p:extLst>
      <p:ext uri="{BB962C8B-B14F-4D97-AF65-F5344CB8AC3E}">
        <p14:creationId xmlns:p14="http://schemas.microsoft.com/office/powerpoint/2010/main" val="2723794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375EA-E703-8865-C80B-54313E102BF0}"/>
              </a:ext>
            </a:extLst>
          </p:cNvPr>
          <p:cNvSpPr>
            <a:spLocks noGrp="1"/>
          </p:cNvSpPr>
          <p:nvPr>
            <p:ph type="title"/>
          </p:nvPr>
        </p:nvSpPr>
        <p:spPr/>
        <p:txBody>
          <a:bodyPr/>
          <a:lstStyle/>
          <a:p>
            <a:r>
              <a:rPr lang="nl-BE">
                <a:latin typeface="Century Gothic"/>
              </a:rPr>
              <a:t>2. De prioritaire thema's</a:t>
            </a:r>
            <a:endParaRPr lang="nl-BE"/>
          </a:p>
        </p:txBody>
      </p:sp>
      <p:sp>
        <p:nvSpPr>
          <p:cNvPr id="4" name="Tijdelijke aanduiding voor inhoud 3">
            <a:extLst>
              <a:ext uri="{FF2B5EF4-FFF2-40B4-BE49-F238E27FC236}">
                <a16:creationId xmlns:a16="http://schemas.microsoft.com/office/drawing/2014/main" id="{0371B80D-ABAA-030E-17E1-0F1CEC41042C}"/>
              </a:ext>
            </a:extLst>
          </p:cNvPr>
          <p:cNvSpPr>
            <a:spLocks noGrp="1"/>
          </p:cNvSpPr>
          <p:nvPr>
            <p:ph sz="half" idx="2"/>
          </p:nvPr>
        </p:nvSpPr>
        <p:spPr>
          <a:xfrm>
            <a:off x="661182" y="1932446"/>
            <a:ext cx="5905810" cy="3829587"/>
          </a:xfrm>
        </p:spPr>
        <p:txBody>
          <a:bodyPr vert="horz" lIns="91440" tIns="45720" rIns="91440" bIns="45720" rtlCol="0" anchor="t">
            <a:normAutofit fontScale="92500"/>
          </a:bodyPr>
          <a:lstStyle/>
          <a:p>
            <a:pPr marL="0" indent="0">
              <a:buNone/>
            </a:pPr>
            <a:r>
              <a:rPr lang="nl-BE" sz="2000" b="1"/>
              <a:t>Welke thema's zijn (potentieel) het belangrijkste voor de regio identiteit van Rivierenland?</a:t>
            </a:r>
          </a:p>
          <a:p>
            <a:r>
              <a:rPr lang="nl-BE"/>
              <a:t>U krijgt een budget van 500 euro: 1x 200 euro, 2 x 100 euro en 2 x 50 euro</a:t>
            </a:r>
          </a:p>
          <a:p>
            <a:r>
              <a:rPr lang="nl-BE"/>
              <a:t>Geef uw prioriteiten aan door het budget te verdelen over de verschillende thema's</a:t>
            </a:r>
          </a:p>
          <a:p>
            <a:r>
              <a:rPr lang="nl-BE"/>
              <a:t>We behouden 4 thema's voor de volgende ronde met 1 thema per groep</a:t>
            </a:r>
          </a:p>
        </p:txBody>
      </p:sp>
      <p:pic>
        <p:nvPicPr>
          <p:cNvPr id="3" name="Picture 4">
            <a:extLst>
              <a:ext uri="{FF2B5EF4-FFF2-40B4-BE49-F238E27FC236}">
                <a16:creationId xmlns:a16="http://schemas.microsoft.com/office/drawing/2014/main" id="{5BCA52D7-AC82-225E-6B53-0F39835230C0}"/>
              </a:ext>
            </a:extLst>
          </p:cNvPr>
          <p:cNvPicPr>
            <a:picLocks noChangeAspect="1"/>
          </p:cNvPicPr>
          <p:nvPr/>
        </p:nvPicPr>
        <p:blipFill>
          <a:blip r:embed="rId2"/>
          <a:stretch>
            <a:fillRect/>
          </a:stretch>
        </p:blipFill>
        <p:spPr>
          <a:xfrm>
            <a:off x="6784911" y="1931666"/>
            <a:ext cx="4749281" cy="3181281"/>
          </a:xfrm>
          <a:prstGeom prst="rect">
            <a:avLst/>
          </a:prstGeom>
        </p:spPr>
      </p:pic>
    </p:spTree>
    <p:extLst>
      <p:ext uri="{BB962C8B-B14F-4D97-AF65-F5344CB8AC3E}">
        <p14:creationId xmlns:p14="http://schemas.microsoft.com/office/powerpoint/2010/main" val="2148589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1CB1-074A-12D2-7E9D-A9B01FE85692}"/>
              </a:ext>
            </a:extLst>
          </p:cNvPr>
          <p:cNvSpPr>
            <a:spLocks noGrp="1"/>
          </p:cNvSpPr>
          <p:nvPr>
            <p:ph type="title"/>
          </p:nvPr>
        </p:nvSpPr>
        <p:spPr/>
        <p:txBody>
          <a:bodyPr/>
          <a:lstStyle/>
          <a:p>
            <a:r>
              <a:rPr lang="nl-BE">
                <a:latin typeface="Century Gothic"/>
              </a:rPr>
              <a:t>3. Het DNA van de thema's</a:t>
            </a:r>
            <a:endParaRPr lang="en-US" b="0">
              <a:latin typeface="Century Gothic"/>
            </a:endParaRPr>
          </a:p>
        </p:txBody>
      </p:sp>
      <p:sp>
        <p:nvSpPr>
          <p:cNvPr id="3" name="Tijdelijke aanduiding voor inhoud 2">
            <a:extLst>
              <a:ext uri="{FF2B5EF4-FFF2-40B4-BE49-F238E27FC236}">
                <a16:creationId xmlns:a16="http://schemas.microsoft.com/office/drawing/2014/main" id="{044AACDA-8BCC-E25C-ECB2-528AE1B898B4}"/>
              </a:ext>
            </a:extLst>
          </p:cNvPr>
          <p:cNvSpPr>
            <a:spLocks noGrp="1"/>
          </p:cNvSpPr>
          <p:nvPr>
            <p:ph sz="half" idx="1"/>
          </p:nvPr>
        </p:nvSpPr>
        <p:spPr>
          <a:xfrm>
            <a:off x="633046" y="1825625"/>
            <a:ext cx="6015404" cy="3829587"/>
          </a:xfrm>
        </p:spPr>
        <p:txBody>
          <a:bodyPr vert="horz" lIns="91440" tIns="45720" rIns="91440" bIns="45720" rtlCol="0" anchor="t">
            <a:normAutofit/>
          </a:bodyPr>
          <a:lstStyle/>
          <a:p>
            <a:r>
              <a:rPr lang="nl-BE"/>
              <a:t>Vul het merk DNA in voor uw thema: </a:t>
            </a:r>
            <a:endParaRPr lang="en-US"/>
          </a:p>
        </p:txBody>
      </p:sp>
      <p:pic>
        <p:nvPicPr>
          <p:cNvPr id="5" name="Afbeelding 4" descr="Afbeelding met tekst, schermafbeelding, visitekaartje&#10;&#10;Automatisch gegenereerde beschrijving">
            <a:extLst>
              <a:ext uri="{FF2B5EF4-FFF2-40B4-BE49-F238E27FC236}">
                <a16:creationId xmlns:a16="http://schemas.microsoft.com/office/drawing/2014/main" id="{49490F83-A00A-AF08-FC2A-9C4437C0B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4841" y="2621595"/>
            <a:ext cx="4271058" cy="3918320"/>
          </a:xfrm>
          <a:prstGeom prst="rect">
            <a:avLst/>
          </a:prstGeom>
        </p:spPr>
      </p:pic>
      <p:sp>
        <p:nvSpPr>
          <p:cNvPr id="6" name="Rectangle 5">
            <a:extLst>
              <a:ext uri="{FF2B5EF4-FFF2-40B4-BE49-F238E27FC236}">
                <a16:creationId xmlns:a16="http://schemas.microsoft.com/office/drawing/2014/main" id="{AD41B275-943B-37FD-C289-6C367BC8D790}"/>
              </a:ext>
            </a:extLst>
          </p:cNvPr>
          <p:cNvSpPr/>
          <p:nvPr/>
        </p:nvSpPr>
        <p:spPr>
          <a:xfrm>
            <a:off x="541232" y="2691923"/>
            <a:ext cx="3183308" cy="162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1. .........</a:t>
            </a:r>
          </a:p>
          <a:p>
            <a:pPr algn="ctr"/>
            <a:r>
              <a:rPr lang="nl-BE"/>
              <a:t>2. .........</a:t>
            </a:r>
          </a:p>
          <a:p>
            <a:pPr algn="ctr"/>
            <a:r>
              <a:rPr lang="nl-BE"/>
              <a:t>3. .........</a:t>
            </a:r>
          </a:p>
        </p:txBody>
      </p:sp>
      <p:sp>
        <p:nvSpPr>
          <p:cNvPr id="7" name="Rectangle 6">
            <a:extLst>
              <a:ext uri="{FF2B5EF4-FFF2-40B4-BE49-F238E27FC236}">
                <a16:creationId xmlns:a16="http://schemas.microsoft.com/office/drawing/2014/main" id="{CCD44EB4-A839-B6FF-A965-90E41922B4C5}"/>
              </a:ext>
            </a:extLst>
          </p:cNvPr>
          <p:cNvSpPr/>
          <p:nvPr/>
        </p:nvSpPr>
        <p:spPr>
          <a:xfrm>
            <a:off x="541231" y="4856857"/>
            <a:ext cx="3183308" cy="162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1. .........</a:t>
            </a:r>
          </a:p>
          <a:p>
            <a:pPr algn="ctr"/>
            <a:r>
              <a:rPr lang="nl-BE"/>
              <a:t>2. .........</a:t>
            </a:r>
          </a:p>
          <a:p>
            <a:pPr algn="ctr"/>
            <a:r>
              <a:rPr lang="nl-BE"/>
              <a:t>3. .........</a:t>
            </a:r>
          </a:p>
        </p:txBody>
      </p:sp>
      <p:sp>
        <p:nvSpPr>
          <p:cNvPr id="8" name="Rectangle 7">
            <a:extLst>
              <a:ext uri="{FF2B5EF4-FFF2-40B4-BE49-F238E27FC236}">
                <a16:creationId xmlns:a16="http://schemas.microsoft.com/office/drawing/2014/main" id="{29548FCE-68E5-AB63-E321-20FD4659B57C}"/>
              </a:ext>
            </a:extLst>
          </p:cNvPr>
          <p:cNvSpPr/>
          <p:nvPr/>
        </p:nvSpPr>
        <p:spPr>
          <a:xfrm>
            <a:off x="8332147" y="2691922"/>
            <a:ext cx="3183308" cy="162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1. .........</a:t>
            </a:r>
          </a:p>
          <a:p>
            <a:pPr algn="ctr"/>
            <a:r>
              <a:rPr lang="nl-BE"/>
              <a:t>2. .........</a:t>
            </a:r>
          </a:p>
          <a:p>
            <a:pPr algn="ctr"/>
            <a:r>
              <a:rPr lang="nl-BE"/>
              <a:t>3. .........</a:t>
            </a:r>
          </a:p>
        </p:txBody>
      </p:sp>
      <p:sp>
        <p:nvSpPr>
          <p:cNvPr id="9" name="Rectangle 8">
            <a:extLst>
              <a:ext uri="{FF2B5EF4-FFF2-40B4-BE49-F238E27FC236}">
                <a16:creationId xmlns:a16="http://schemas.microsoft.com/office/drawing/2014/main" id="{C80B9026-BE9F-645E-745E-3705336EF555}"/>
              </a:ext>
            </a:extLst>
          </p:cNvPr>
          <p:cNvSpPr/>
          <p:nvPr/>
        </p:nvSpPr>
        <p:spPr>
          <a:xfrm>
            <a:off x="8332146" y="4856856"/>
            <a:ext cx="3183308" cy="162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a:t>1. .........</a:t>
            </a:r>
          </a:p>
          <a:p>
            <a:pPr algn="ctr"/>
            <a:r>
              <a:rPr lang="nl-BE"/>
              <a:t>2. .........</a:t>
            </a:r>
          </a:p>
          <a:p>
            <a:pPr algn="ctr"/>
            <a:r>
              <a:rPr lang="nl-BE"/>
              <a:t>3. .........</a:t>
            </a:r>
          </a:p>
        </p:txBody>
      </p:sp>
    </p:spTree>
    <p:extLst>
      <p:ext uri="{BB962C8B-B14F-4D97-AF65-F5344CB8AC3E}">
        <p14:creationId xmlns:p14="http://schemas.microsoft.com/office/powerpoint/2010/main" val="3476767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1CB1-074A-12D2-7E9D-A9B01FE85692}"/>
              </a:ext>
            </a:extLst>
          </p:cNvPr>
          <p:cNvSpPr>
            <a:spLocks noGrp="1"/>
          </p:cNvSpPr>
          <p:nvPr>
            <p:ph type="title"/>
          </p:nvPr>
        </p:nvSpPr>
        <p:spPr/>
        <p:txBody>
          <a:bodyPr/>
          <a:lstStyle/>
          <a:p>
            <a:r>
              <a:rPr lang="nl-BE">
                <a:latin typeface="Century Gothic"/>
              </a:rPr>
              <a:t>3. Het DNA van de thema's</a:t>
            </a:r>
            <a:endParaRPr lang="en-US" b="0">
              <a:latin typeface="Century Gothic"/>
            </a:endParaRPr>
          </a:p>
        </p:txBody>
      </p:sp>
      <p:sp>
        <p:nvSpPr>
          <p:cNvPr id="3" name="Tijdelijke aanduiding voor inhoud 2">
            <a:extLst>
              <a:ext uri="{FF2B5EF4-FFF2-40B4-BE49-F238E27FC236}">
                <a16:creationId xmlns:a16="http://schemas.microsoft.com/office/drawing/2014/main" id="{044AACDA-8BCC-E25C-ECB2-528AE1B898B4}"/>
              </a:ext>
            </a:extLst>
          </p:cNvPr>
          <p:cNvSpPr>
            <a:spLocks noGrp="1"/>
          </p:cNvSpPr>
          <p:nvPr>
            <p:ph sz="half" idx="1"/>
          </p:nvPr>
        </p:nvSpPr>
        <p:spPr>
          <a:xfrm>
            <a:off x="633046" y="1825625"/>
            <a:ext cx="6015404" cy="3829587"/>
          </a:xfrm>
        </p:spPr>
        <p:txBody>
          <a:bodyPr vert="horz" lIns="91440" tIns="45720" rIns="91440" bIns="45720" rtlCol="0" anchor="t">
            <a:normAutofit fontScale="92500" lnSpcReduction="10000"/>
          </a:bodyPr>
          <a:lstStyle/>
          <a:p>
            <a:r>
              <a:rPr lang="nl-BE" b="1"/>
              <a:t>Waarden:</a:t>
            </a:r>
            <a:r>
              <a:rPr lang="nl-BE"/>
              <a:t>  het merk vertrekt vanuit bepaalde waarden waarin de mensen die het merk dragen zich terugvinden </a:t>
            </a:r>
            <a:endParaRPr lang="en-US"/>
          </a:p>
          <a:p>
            <a:r>
              <a:rPr lang="nl-BE" b="1"/>
              <a:t>Feiten: </a:t>
            </a:r>
            <a:r>
              <a:rPr lang="nl-BE"/>
              <a:t>deze liggen objectief vast, rationele elementen die tastbaar zijn </a:t>
            </a:r>
          </a:p>
          <a:p>
            <a:r>
              <a:rPr lang="nl-BE" b="1"/>
              <a:t>Associaties: </a:t>
            </a:r>
            <a:r>
              <a:rPr lang="nl-BE"/>
              <a:t>begrippen waarmee het merk in verband wordt gebracht </a:t>
            </a:r>
          </a:p>
          <a:p>
            <a:r>
              <a:rPr lang="nl-BE" b="1"/>
              <a:t>Verhalen:</a:t>
            </a:r>
            <a:r>
              <a:rPr lang="nl-BE"/>
              <a:t> er ontstaan verhalen uit het merk die de waarden en boodschappen overbrengen </a:t>
            </a:r>
          </a:p>
        </p:txBody>
      </p:sp>
      <p:pic>
        <p:nvPicPr>
          <p:cNvPr id="5" name="Afbeelding 4" descr="Afbeelding met tekst, schermafbeelding, visitekaartje&#10;&#10;Automatisch gegenereerde beschrijving">
            <a:extLst>
              <a:ext uri="{FF2B5EF4-FFF2-40B4-BE49-F238E27FC236}">
                <a16:creationId xmlns:a16="http://schemas.microsoft.com/office/drawing/2014/main" id="{49490F83-A00A-AF08-FC2A-9C4437C0B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0878" y="1781258"/>
            <a:ext cx="4271058" cy="3918320"/>
          </a:xfrm>
          <a:prstGeom prst="rect">
            <a:avLst/>
          </a:prstGeom>
        </p:spPr>
      </p:pic>
    </p:spTree>
    <p:extLst>
      <p:ext uri="{BB962C8B-B14F-4D97-AF65-F5344CB8AC3E}">
        <p14:creationId xmlns:p14="http://schemas.microsoft.com/office/powerpoint/2010/main" val="2292622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0C2F870-08D0-9896-400B-7DBADB24FAE5}"/>
              </a:ext>
            </a:extLst>
          </p:cNvPr>
          <p:cNvSpPr>
            <a:spLocks noGrp="1"/>
          </p:cNvSpPr>
          <p:nvPr>
            <p:ph type="body" sz="quarter" idx="10"/>
          </p:nvPr>
        </p:nvSpPr>
        <p:spPr/>
        <p:txBody>
          <a:bodyPr vert="horz" lIns="91440" tIns="45720" rIns="91440" bIns="45720" rtlCol="0" anchor="t">
            <a:normAutofit/>
          </a:bodyPr>
          <a:lstStyle/>
          <a:p>
            <a:endParaRPr lang="nl-BE" sz="2000"/>
          </a:p>
          <a:p>
            <a:r>
              <a:rPr lang="nl-BE" sz="3600">
                <a:latin typeface="Century Gothic"/>
              </a:rPr>
              <a:t>Vat tot slot de regio Rivierenland samen in 3 woorden!</a:t>
            </a:r>
            <a:endParaRPr lang="nl-BE"/>
          </a:p>
        </p:txBody>
      </p:sp>
    </p:spTree>
    <p:extLst>
      <p:ext uri="{BB962C8B-B14F-4D97-AF65-F5344CB8AC3E}">
        <p14:creationId xmlns:p14="http://schemas.microsoft.com/office/powerpoint/2010/main" val="2413807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0C2F870-08D0-9896-400B-7DBADB24FAE5}"/>
              </a:ext>
            </a:extLst>
          </p:cNvPr>
          <p:cNvSpPr>
            <a:spLocks noGrp="1"/>
          </p:cNvSpPr>
          <p:nvPr>
            <p:ph type="body" sz="quarter" idx="10"/>
          </p:nvPr>
        </p:nvSpPr>
        <p:spPr/>
        <p:txBody>
          <a:bodyPr vert="horz" lIns="91440" tIns="45720" rIns="91440" bIns="45720" rtlCol="0" anchor="t">
            <a:normAutofit/>
          </a:bodyPr>
          <a:lstStyle/>
          <a:p>
            <a:endParaRPr lang="nl-BE" sz="2000"/>
          </a:p>
          <a:p>
            <a:r>
              <a:rPr lang="nl-BE" sz="3600">
                <a:latin typeface="Century Gothic"/>
              </a:rPr>
              <a:t>Bedankt!</a:t>
            </a:r>
            <a:endParaRPr lang="nl-BE"/>
          </a:p>
        </p:txBody>
      </p:sp>
    </p:spTree>
    <p:extLst>
      <p:ext uri="{BB962C8B-B14F-4D97-AF65-F5344CB8AC3E}">
        <p14:creationId xmlns:p14="http://schemas.microsoft.com/office/powerpoint/2010/main" val="50792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33BB3-49E4-2C5E-7D1D-951527B31D3D}"/>
              </a:ext>
            </a:extLst>
          </p:cNvPr>
          <p:cNvSpPr>
            <a:spLocks noGrp="1"/>
          </p:cNvSpPr>
          <p:nvPr>
            <p:ph type="title"/>
          </p:nvPr>
        </p:nvSpPr>
        <p:spPr/>
        <p:txBody>
          <a:bodyPr/>
          <a:lstStyle/>
          <a:p>
            <a:r>
              <a:rPr lang="nl-BE"/>
              <a:t>Vandaag: Rivierenland in het collectief geheugen</a:t>
            </a:r>
          </a:p>
        </p:txBody>
      </p:sp>
      <p:pic>
        <p:nvPicPr>
          <p:cNvPr id="13" name="Tijdelijke aanduiding voor inhoud 5">
            <a:extLst>
              <a:ext uri="{FF2B5EF4-FFF2-40B4-BE49-F238E27FC236}">
                <a16:creationId xmlns:a16="http://schemas.microsoft.com/office/drawing/2014/main" id="{BC562034-B1BA-9F3D-45FB-210FE7CA9300}"/>
              </a:ext>
            </a:extLst>
          </p:cNvPr>
          <p:cNvPicPr>
            <a:picLocks noChangeAspect="1"/>
          </p:cNvPicPr>
          <p:nvPr/>
        </p:nvPicPr>
        <p:blipFill>
          <a:blip r:embed="rId3"/>
          <a:stretch>
            <a:fillRect/>
          </a:stretch>
        </p:blipFill>
        <p:spPr>
          <a:xfrm>
            <a:off x="7153106" y="1752677"/>
            <a:ext cx="4228830" cy="4811410"/>
          </a:xfrm>
          <a:prstGeom prst="rect">
            <a:avLst/>
          </a:prstGeom>
          <a:ln w="53975">
            <a:solidFill>
              <a:schemeClr val="tx1"/>
            </a:solidFill>
          </a:ln>
        </p:spPr>
      </p:pic>
      <p:pic>
        <p:nvPicPr>
          <p:cNvPr id="6" name="Afbeelding 5">
            <a:extLst>
              <a:ext uri="{FF2B5EF4-FFF2-40B4-BE49-F238E27FC236}">
                <a16:creationId xmlns:a16="http://schemas.microsoft.com/office/drawing/2014/main" id="{4A00A1F4-BE54-2C17-1966-DB5826050788}"/>
              </a:ext>
            </a:extLst>
          </p:cNvPr>
          <p:cNvPicPr>
            <a:picLocks noChangeAspect="1"/>
          </p:cNvPicPr>
          <p:nvPr/>
        </p:nvPicPr>
        <p:blipFill rotWithShape="1">
          <a:blip r:embed="rId4"/>
          <a:srcRect r="5607" b="9851"/>
          <a:stretch/>
        </p:blipFill>
        <p:spPr>
          <a:xfrm>
            <a:off x="2289657" y="1752677"/>
            <a:ext cx="3940018" cy="4333172"/>
          </a:xfrm>
          <a:prstGeom prst="rect">
            <a:avLst/>
          </a:prstGeom>
          <a:ln w="53975">
            <a:solidFill>
              <a:schemeClr val="tx1"/>
            </a:solidFill>
          </a:ln>
        </p:spPr>
      </p:pic>
    </p:spTree>
    <p:extLst>
      <p:ext uri="{BB962C8B-B14F-4D97-AF65-F5344CB8AC3E}">
        <p14:creationId xmlns:p14="http://schemas.microsoft.com/office/powerpoint/2010/main" val="2729493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581F9-E171-F7FB-B09C-623DCBFB40DF}"/>
              </a:ext>
            </a:extLst>
          </p:cNvPr>
          <p:cNvSpPr>
            <a:spLocks noGrp="1"/>
          </p:cNvSpPr>
          <p:nvPr>
            <p:ph type="title"/>
          </p:nvPr>
        </p:nvSpPr>
        <p:spPr/>
        <p:txBody>
          <a:bodyPr/>
          <a:lstStyle/>
          <a:p>
            <a:r>
              <a:rPr lang="nl-BE"/>
              <a:t>Vandaag: Rivierenland in het collectief geheugen</a:t>
            </a:r>
          </a:p>
        </p:txBody>
      </p:sp>
      <p:pic>
        <p:nvPicPr>
          <p:cNvPr id="5" name="Afbeelding 4">
            <a:extLst>
              <a:ext uri="{FF2B5EF4-FFF2-40B4-BE49-F238E27FC236}">
                <a16:creationId xmlns:a16="http://schemas.microsoft.com/office/drawing/2014/main" id="{90B619BB-513A-F764-A608-8F67E6C089A6}"/>
              </a:ext>
            </a:extLst>
          </p:cNvPr>
          <p:cNvPicPr>
            <a:picLocks noChangeAspect="1"/>
          </p:cNvPicPr>
          <p:nvPr/>
        </p:nvPicPr>
        <p:blipFill>
          <a:blip r:embed="rId2"/>
          <a:stretch>
            <a:fillRect/>
          </a:stretch>
        </p:blipFill>
        <p:spPr>
          <a:xfrm>
            <a:off x="6891869" y="1694995"/>
            <a:ext cx="4490067" cy="4906219"/>
          </a:xfrm>
          <a:prstGeom prst="rect">
            <a:avLst/>
          </a:prstGeom>
          <a:ln w="53975">
            <a:solidFill>
              <a:schemeClr val="tx1"/>
            </a:solidFill>
          </a:ln>
        </p:spPr>
      </p:pic>
      <p:pic>
        <p:nvPicPr>
          <p:cNvPr id="6" name="Afbeelding 5">
            <a:extLst>
              <a:ext uri="{FF2B5EF4-FFF2-40B4-BE49-F238E27FC236}">
                <a16:creationId xmlns:a16="http://schemas.microsoft.com/office/drawing/2014/main" id="{18A71B51-06F7-F67B-4FF9-C7E94DA46333}"/>
              </a:ext>
            </a:extLst>
          </p:cNvPr>
          <p:cNvPicPr>
            <a:picLocks noChangeAspect="1"/>
          </p:cNvPicPr>
          <p:nvPr/>
        </p:nvPicPr>
        <p:blipFill rotWithShape="1">
          <a:blip r:embed="rId3"/>
          <a:srcRect l="3453" t="7137" r="6117"/>
          <a:stretch/>
        </p:blipFill>
        <p:spPr>
          <a:xfrm>
            <a:off x="1217908" y="1715472"/>
            <a:ext cx="5181600" cy="3197166"/>
          </a:xfrm>
          <a:prstGeom prst="rect">
            <a:avLst/>
          </a:prstGeom>
          <a:ln w="53975">
            <a:solidFill>
              <a:schemeClr val="tx1"/>
            </a:solidFill>
          </a:ln>
        </p:spPr>
      </p:pic>
    </p:spTree>
    <p:extLst>
      <p:ext uri="{BB962C8B-B14F-4D97-AF65-F5344CB8AC3E}">
        <p14:creationId xmlns:p14="http://schemas.microsoft.com/office/powerpoint/2010/main" val="2363756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7DF5A-676D-211F-FCCB-A1FF72BAC62A}"/>
              </a:ext>
            </a:extLst>
          </p:cNvPr>
          <p:cNvSpPr>
            <a:spLocks noGrp="1"/>
          </p:cNvSpPr>
          <p:nvPr>
            <p:ph type="title"/>
          </p:nvPr>
        </p:nvSpPr>
        <p:spPr/>
        <p:txBody>
          <a:bodyPr/>
          <a:lstStyle/>
          <a:p>
            <a:r>
              <a:rPr lang="nl-BE"/>
              <a:t>Vandaag: Rivierenland in het collectief geheugen</a:t>
            </a:r>
          </a:p>
        </p:txBody>
      </p:sp>
      <p:pic>
        <p:nvPicPr>
          <p:cNvPr id="6" name="Tijdelijke aanduiding voor inhoud 5">
            <a:extLst>
              <a:ext uri="{FF2B5EF4-FFF2-40B4-BE49-F238E27FC236}">
                <a16:creationId xmlns:a16="http://schemas.microsoft.com/office/drawing/2014/main" id="{27FA23DC-6088-C663-3556-8F2E1C618D41}"/>
              </a:ext>
            </a:extLst>
          </p:cNvPr>
          <p:cNvPicPr>
            <a:picLocks noGrp="1" noChangeAspect="1"/>
          </p:cNvPicPr>
          <p:nvPr>
            <p:ph sz="half" idx="1"/>
          </p:nvPr>
        </p:nvPicPr>
        <p:blipFill>
          <a:blip r:embed="rId3"/>
          <a:stretch>
            <a:fillRect/>
          </a:stretch>
        </p:blipFill>
        <p:spPr>
          <a:xfrm>
            <a:off x="4170563" y="4860939"/>
            <a:ext cx="2349500" cy="889000"/>
          </a:xfrm>
        </p:spPr>
      </p:pic>
      <p:pic>
        <p:nvPicPr>
          <p:cNvPr id="8" name="Tijdelijke aanduiding voor inhoud 7">
            <a:extLst>
              <a:ext uri="{FF2B5EF4-FFF2-40B4-BE49-F238E27FC236}">
                <a16:creationId xmlns:a16="http://schemas.microsoft.com/office/drawing/2014/main" id="{1D98FBFF-8EA3-96FB-8078-9324ED56CC29}"/>
              </a:ext>
            </a:extLst>
          </p:cNvPr>
          <p:cNvPicPr>
            <a:picLocks noGrp="1" noChangeAspect="1"/>
          </p:cNvPicPr>
          <p:nvPr>
            <p:ph sz="half" idx="2"/>
          </p:nvPr>
        </p:nvPicPr>
        <p:blipFill>
          <a:blip r:embed="rId4"/>
          <a:stretch>
            <a:fillRect/>
          </a:stretch>
        </p:blipFill>
        <p:spPr>
          <a:xfrm>
            <a:off x="4113413" y="3470327"/>
            <a:ext cx="2463800" cy="660400"/>
          </a:xfrm>
        </p:spPr>
      </p:pic>
      <p:pic>
        <p:nvPicPr>
          <p:cNvPr id="2050" name="Picture 2" descr="AZ Rivierenland - ons logo! | AZ Rivierenland">
            <a:extLst>
              <a:ext uri="{FF2B5EF4-FFF2-40B4-BE49-F238E27FC236}">
                <a16:creationId xmlns:a16="http://schemas.microsoft.com/office/drawing/2014/main" id="{0A24A9F7-4D9D-D4A2-9E69-AFE1C2163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7117" y="1953803"/>
            <a:ext cx="3881718" cy="863783"/>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A86C8EDF-3A1E-F393-FFB5-18A4033B310C}"/>
              </a:ext>
            </a:extLst>
          </p:cNvPr>
          <p:cNvPicPr>
            <a:picLocks noChangeAspect="1"/>
          </p:cNvPicPr>
          <p:nvPr/>
        </p:nvPicPr>
        <p:blipFill>
          <a:blip r:embed="rId6"/>
          <a:stretch>
            <a:fillRect/>
          </a:stretch>
        </p:blipFill>
        <p:spPr>
          <a:xfrm>
            <a:off x="661181" y="3800527"/>
            <a:ext cx="2806700" cy="1257300"/>
          </a:xfrm>
          <a:prstGeom prst="rect">
            <a:avLst/>
          </a:prstGeom>
        </p:spPr>
      </p:pic>
      <p:pic>
        <p:nvPicPr>
          <p:cNvPr id="12" name="Afbeelding 11" descr="Afbeelding met tekst&#10;&#10;Automatisch gegenereerde beschrijving">
            <a:extLst>
              <a:ext uri="{FF2B5EF4-FFF2-40B4-BE49-F238E27FC236}">
                <a16:creationId xmlns:a16="http://schemas.microsoft.com/office/drawing/2014/main" id="{B4FC2959-DD1E-5959-7C01-73A52E004DCE}"/>
              </a:ext>
            </a:extLst>
          </p:cNvPr>
          <p:cNvPicPr>
            <a:picLocks noChangeAspect="1"/>
          </p:cNvPicPr>
          <p:nvPr/>
        </p:nvPicPr>
        <p:blipFill>
          <a:blip r:embed="rId7"/>
          <a:stretch>
            <a:fillRect/>
          </a:stretch>
        </p:blipFill>
        <p:spPr>
          <a:xfrm>
            <a:off x="4005463" y="1912239"/>
            <a:ext cx="2679700" cy="939800"/>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15AC08AD-5193-9B5D-390D-4EE56C895794}"/>
              </a:ext>
            </a:extLst>
          </p:cNvPr>
          <p:cNvPicPr>
            <a:picLocks noChangeAspect="1"/>
          </p:cNvPicPr>
          <p:nvPr/>
        </p:nvPicPr>
        <p:blipFill>
          <a:blip r:embed="rId8"/>
          <a:stretch>
            <a:fillRect/>
          </a:stretch>
        </p:blipFill>
        <p:spPr>
          <a:xfrm>
            <a:off x="7884204" y="3419489"/>
            <a:ext cx="2463800" cy="762076"/>
          </a:xfrm>
          <a:prstGeom prst="rect">
            <a:avLst/>
          </a:prstGeom>
        </p:spPr>
      </p:pic>
      <p:pic>
        <p:nvPicPr>
          <p:cNvPr id="20" name="Afbeelding 19" descr="Afbeelding met tekst&#10;&#10;Automatisch gegenereerde beschrijving">
            <a:extLst>
              <a:ext uri="{FF2B5EF4-FFF2-40B4-BE49-F238E27FC236}">
                <a16:creationId xmlns:a16="http://schemas.microsoft.com/office/drawing/2014/main" id="{3A41598B-3A77-7A47-FA9A-F818292E3C7E}"/>
              </a:ext>
            </a:extLst>
          </p:cNvPr>
          <p:cNvPicPr>
            <a:picLocks noChangeAspect="1"/>
          </p:cNvPicPr>
          <p:nvPr/>
        </p:nvPicPr>
        <p:blipFill>
          <a:blip r:embed="rId9"/>
          <a:stretch>
            <a:fillRect/>
          </a:stretch>
        </p:blipFill>
        <p:spPr>
          <a:xfrm>
            <a:off x="7627043" y="4783468"/>
            <a:ext cx="3141865" cy="1043942"/>
          </a:xfrm>
          <a:prstGeom prst="rect">
            <a:avLst/>
          </a:prstGeom>
        </p:spPr>
      </p:pic>
      <p:pic>
        <p:nvPicPr>
          <p:cNvPr id="22" name="Afbeelding 21">
            <a:extLst>
              <a:ext uri="{FF2B5EF4-FFF2-40B4-BE49-F238E27FC236}">
                <a16:creationId xmlns:a16="http://schemas.microsoft.com/office/drawing/2014/main" id="{DBD62D7C-C843-10D4-272F-E16EE7752DD5}"/>
              </a:ext>
            </a:extLst>
          </p:cNvPr>
          <p:cNvPicPr>
            <a:picLocks noChangeAspect="1"/>
          </p:cNvPicPr>
          <p:nvPr/>
        </p:nvPicPr>
        <p:blipFill>
          <a:blip r:embed="rId10"/>
          <a:stretch>
            <a:fillRect/>
          </a:stretch>
        </p:blipFill>
        <p:spPr>
          <a:xfrm>
            <a:off x="832629" y="2157486"/>
            <a:ext cx="2022733" cy="1389106"/>
          </a:xfrm>
          <a:prstGeom prst="rect">
            <a:avLst/>
          </a:prstGeom>
        </p:spPr>
      </p:pic>
    </p:spTree>
    <p:extLst>
      <p:ext uri="{BB962C8B-B14F-4D97-AF65-F5344CB8AC3E}">
        <p14:creationId xmlns:p14="http://schemas.microsoft.com/office/powerpoint/2010/main" val="1594204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30960-6314-9877-2C49-908AE35259F8}"/>
              </a:ext>
            </a:extLst>
          </p:cNvPr>
          <p:cNvSpPr>
            <a:spLocks noGrp="1"/>
          </p:cNvSpPr>
          <p:nvPr>
            <p:ph type="title"/>
          </p:nvPr>
        </p:nvSpPr>
        <p:spPr/>
        <p:txBody>
          <a:bodyPr/>
          <a:lstStyle/>
          <a:p>
            <a:r>
              <a:rPr lang="nl-BE"/>
              <a:t>Vandaag: Rivierenland in het collectief geheugen</a:t>
            </a:r>
          </a:p>
        </p:txBody>
      </p:sp>
      <p:pic>
        <p:nvPicPr>
          <p:cNvPr id="6" name="Tijdelijke aanduiding voor inhoud 5" descr="Afbeelding met tekst, elektronica, monitor, scherm&#10;&#10;Automatisch gegenereerde beschrijving">
            <a:extLst>
              <a:ext uri="{FF2B5EF4-FFF2-40B4-BE49-F238E27FC236}">
                <a16:creationId xmlns:a16="http://schemas.microsoft.com/office/drawing/2014/main" id="{B1A37A5A-3424-1C84-BF2D-C53D0D31A8A6}"/>
              </a:ext>
            </a:extLst>
          </p:cNvPr>
          <p:cNvPicPr>
            <a:picLocks noGrp="1" noChangeAspect="1"/>
          </p:cNvPicPr>
          <p:nvPr>
            <p:ph sz="half" idx="1"/>
          </p:nvPr>
        </p:nvPicPr>
        <p:blipFill rotWithShape="1">
          <a:blip r:embed="rId2"/>
          <a:srcRect l="2784" t="14684" b="18388"/>
          <a:stretch/>
        </p:blipFill>
        <p:spPr>
          <a:xfrm>
            <a:off x="520981" y="1708105"/>
            <a:ext cx="11150038" cy="4797626"/>
          </a:xfrm>
        </p:spPr>
      </p:pic>
    </p:spTree>
    <p:extLst>
      <p:ext uri="{BB962C8B-B14F-4D97-AF65-F5344CB8AC3E}">
        <p14:creationId xmlns:p14="http://schemas.microsoft.com/office/powerpoint/2010/main" val="1995845776"/>
      </p:ext>
    </p:extLst>
  </p:cSld>
  <p:clrMapOvr>
    <a:masterClrMapping/>
  </p:clrMapOvr>
</p:sld>
</file>

<file path=ppt/theme/theme1.xml><?xml version="1.0" encoding="utf-8"?>
<a:theme xmlns:a="http://schemas.openxmlformats.org/drawingml/2006/main" name="Kantoorthema">
  <a:themeElements>
    <a:clrScheme name="THE MIDDLE MEN NEW">
      <a:dk1>
        <a:srgbClr val="000000"/>
      </a:dk1>
      <a:lt1>
        <a:srgbClr val="FFFFFF"/>
      </a:lt1>
      <a:dk2>
        <a:srgbClr val="179EBA"/>
      </a:dk2>
      <a:lt2>
        <a:srgbClr val="FFFFFF"/>
      </a:lt2>
      <a:accent1>
        <a:srgbClr val="054551"/>
      </a:accent1>
      <a:accent2>
        <a:srgbClr val="A6D9E0"/>
      </a:accent2>
      <a:accent3>
        <a:srgbClr val="1A2B40"/>
      </a:accent3>
      <a:accent4>
        <a:srgbClr val="0B8581"/>
      </a:accent4>
      <a:accent5>
        <a:srgbClr val="EC663B"/>
      </a:accent5>
      <a:accent6>
        <a:srgbClr val="FCC103"/>
      </a:accent6>
      <a:hlink>
        <a:srgbClr val="179EBA"/>
      </a:hlink>
      <a:folHlink>
        <a:srgbClr val="179EB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8DF14874-4BB4-DB40-B9DF-0E7609D85C2E}" vid="{05EC54CC-4388-CD4F-9AF0-D786AE1A7AA0}"/>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vent Document" ma:contentTypeID="0x0101009C1B31FAB946F847915A28BC992A14200100D151D3B456E72947822ABC26C959E758006210181D18D9134B8543457B369C1013" ma:contentTypeVersion="45" ma:contentTypeDescription="" ma:contentTypeScope="" ma:versionID="87cc1f3c6698a6473728716e876bd12e">
  <xsd:schema xmlns:xsd="http://www.w3.org/2001/XMLSchema" xmlns:xs="http://www.w3.org/2001/XMLSchema" xmlns:p="http://schemas.microsoft.com/office/2006/metadata/properties" xmlns:ns2="f8809e78-a70e-473f-bd64-285e4a685f6b" xmlns:ns3="47b7158e-1c75-4834-8758-63f2ba9e8fe3" xmlns:ns4="ab8098fb-30d7-4293-a298-9839f3342723" targetNamespace="http://schemas.microsoft.com/office/2006/metadata/properties" ma:root="true" ma:fieldsID="ea5bb9df2465107204491d5bf658efb2" ns2:_="" ns3:_="" ns4:_="">
    <xsd:import namespace="f8809e78-a70e-473f-bd64-285e4a685f6b"/>
    <xsd:import namespace="47b7158e-1c75-4834-8758-63f2ba9e8fe3"/>
    <xsd:import namespace="ab8098fb-30d7-4293-a298-9839f3342723"/>
    <xsd:element name="properties">
      <xsd:complexType>
        <xsd:sequence>
          <xsd:element name="documentManagement">
            <xsd:complexType>
              <xsd:all>
                <xsd:element ref="ns2:k108165704e84b009d837ff9cbe4418d" minOccurs="0"/>
                <xsd:element ref="ns2:TaxCatchAll" minOccurs="0"/>
                <xsd:element ref="ns2:TaxCatchAllLabel" minOccurs="0"/>
                <xsd:element ref="ns2:o7977c31c97748d38ea08a7275dfc367" minOccurs="0"/>
                <xsd:element ref="ns2:Bestandsnaam" minOccurs="0"/>
                <xsd:element ref="ns3:MediaServiceFastMetadata" minOccurs="0"/>
                <xsd:element ref="ns4:SharedWithUsers" minOccurs="0"/>
                <xsd:element ref="ns4:SharedWithDetails" minOccurs="0"/>
                <xsd:element ref="ns3:MediaServiceDateTaken" minOccurs="0"/>
                <xsd:element ref="ns3:MediaServiceMetadata" minOccurs="0"/>
                <xsd:element ref="ns3:MediaLengthInSeconds" minOccurs="0"/>
                <xsd:element ref="ns3:MediaServiceAutoTags" minOccurs="0"/>
                <xsd:element ref="ns3:MediaServiceGenerationTime" minOccurs="0"/>
                <xsd:element ref="ns3:MediaServiceEventHashCode" minOccurs="0"/>
                <xsd:element ref="ns3:lcf76f155ced4ddcb4097134ff3c332f"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09e78-a70e-473f-bd64-285e4a685f6b" elementFormDefault="qualified">
    <xsd:import namespace="http://schemas.microsoft.com/office/2006/documentManagement/types"/>
    <xsd:import namespace="http://schemas.microsoft.com/office/infopath/2007/PartnerControls"/>
    <xsd:element name="k108165704e84b009d837ff9cbe4418d" ma:index="8" nillable="true" ma:taxonomy="true" ma:internalName="k108165704e84b009d837ff9cbe4418d" ma:taxonomyFieldName="igDocumenttype" ma:displayName="igDocumenttype" ma:default="" ma:fieldId="{41081657-04e8-4b00-9d83-7ff9cbe4418d}" ma:sspId="25750648-d81d-49ae-93df-07c1367072c4" ma:termSetId="b0ad4db2-03f8-424f-bfc9-b5fb647854d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f55ebd2-7b8d-4350-b0c2-8642758db863}" ma:internalName="TaxCatchAll" ma:showField="CatchAllData" ma:web="ab8098fb-30d7-4293-a298-9839f334272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f55ebd2-7b8d-4350-b0c2-8642758db863}" ma:internalName="TaxCatchAllLabel" ma:readOnly="true" ma:showField="CatchAllDataLabel" ma:web="ab8098fb-30d7-4293-a298-9839f3342723">
      <xsd:complexType>
        <xsd:complexContent>
          <xsd:extension base="dms:MultiChoiceLookup">
            <xsd:sequence>
              <xsd:element name="Value" type="dms:Lookup" maxOccurs="unbounded" minOccurs="0" nillable="true"/>
            </xsd:sequence>
          </xsd:extension>
        </xsd:complexContent>
      </xsd:complexType>
    </xsd:element>
    <xsd:element name="o7977c31c97748d38ea08a7275dfc367" ma:index="12" nillable="true" ma:taxonomy="true" ma:internalName="o7977c31c97748d38ea08a7275dfc367" ma:taxonomyFieldName="igProject" ma:displayName="Project" ma:default="" ma:fieldId="{87977c31-c977-48d3-8ea0-8a7275dfc367}" ma:sspId="25750648-d81d-49ae-93df-07c1367072c4" ma:termSetId="8c7f2ed4-150e-49d5-a857-b30c6dfc42ee" ma:anchorId="00000000-0000-0000-0000-000000000000" ma:open="false" ma:isKeyword="false">
      <xsd:complexType>
        <xsd:sequence>
          <xsd:element ref="pc:Terms" minOccurs="0" maxOccurs="1"/>
        </xsd:sequence>
      </xsd:complexType>
    </xsd:element>
    <xsd:element name="Bestandsnaam" ma:index="14" nillable="true" ma:displayName="Bestandsnaam" ma:internalName="Bestandsnaa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b7158e-1c75-4834-8758-63f2ba9e8fe3" elementFormDefault="qualified">
    <xsd:import namespace="http://schemas.microsoft.com/office/2006/documentManagement/types"/>
    <xsd:import namespace="http://schemas.microsoft.com/office/infopath/2007/PartnerControls"/>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Metadata" ma:index="19" nillable="true" ma:displayName="MediaServiceMetadata" ma:hidden="true" ma:internalName="MediaService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25750648-d81d-49ae-93df-07c1367072c4"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8098fb-30d7-4293-a298-9839f334272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5750648-d81d-49ae-93df-07c1367072c4" ContentTypeId="0x0101009C1B31FAB946F847915A28BC992A1420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E10ACC-B3D4-49A1-BDDF-F6436C781B2D}"/>
</file>

<file path=customXml/itemProps2.xml><?xml version="1.0" encoding="utf-8"?>
<ds:datastoreItem xmlns:ds="http://schemas.openxmlformats.org/officeDocument/2006/customXml" ds:itemID="{88E4F2B0-48DC-40CD-8D53-11C6D3F9B640}"/>
</file>

<file path=customXml/itemProps3.xml><?xml version="1.0" encoding="utf-8"?>
<ds:datastoreItem xmlns:ds="http://schemas.openxmlformats.org/officeDocument/2006/customXml" ds:itemID="{5FEE0E18-F3C7-44CC-B1DC-05074A187FD7}"/>
</file>

<file path=docProps/app.xml><?xml version="1.0" encoding="utf-8"?>
<Properties xmlns="http://schemas.openxmlformats.org/officeDocument/2006/extended-properties" xmlns:vt="http://schemas.openxmlformats.org/officeDocument/2006/docPropsVTypes">
  <Template>Kantoorthema</Template>
  <TotalTime>14</TotalTime>
  <Words>2774</Words>
  <Application>Microsoft Office PowerPoint</Application>
  <PresentationFormat>Breedbeeld</PresentationFormat>
  <Paragraphs>335</Paragraphs>
  <Slides>59</Slides>
  <Notes>22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59</vt:i4>
      </vt:variant>
    </vt:vector>
  </HeadingPairs>
  <TitlesOfParts>
    <vt:vector size="64" baseType="lpstr">
      <vt:lpstr>Arial</vt:lpstr>
      <vt:lpstr>Calibri</vt:lpstr>
      <vt:lpstr>Century Gothic</vt:lpstr>
      <vt:lpstr>ff2</vt:lpstr>
      <vt:lpstr>Kantoorthema</vt:lpstr>
      <vt:lpstr>Rivierenland,  een herkenbare regio</vt:lpstr>
      <vt:lpstr>Doelstelling van deze sessie: een regio ‘branden’</vt:lpstr>
      <vt:lpstr>Hoe sterk zal ‘Rivierenland’ ingeburgerd zijn?  U vroeg het aan de burgemeesters</vt:lpstr>
      <vt:lpstr>Rivierenland vroeger &amp; vandaag</vt:lpstr>
      <vt:lpstr>Historische achtergrond op de voorgrond geplaatst </vt:lpstr>
      <vt:lpstr>Vandaag: Rivierenland in het collectief geheugen</vt:lpstr>
      <vt:lpstr>Vandaag: Rivierenland in het collectief geheugen</vt:lpstr>
      <vt:lpstr>Vandaag: Rivierenland in het collectief geheugen</vt:lpstr>
      <vt:lpstr>Vandaag: Rivierenland in het collectief geheugen</vt:lpstr>
      <vt:lpstr>Rivierenland conclusie</vt:lpstr>
      <vt:lpstr>PowerPoint-presentatie</vt:lpstr>
      <vt:lpstr>Een regionaal merk:  wat en waarom? </vt:lpstr>
      <vt:lpstr>Wat is een regionaal merk?  Samenwerking tussen stakeholders</vt:lpstr>
      <vt:lpstr>Waarom een regio-merk? Voordelen</vt:lpstr>
      <vt:lpstr>Waarom een regio-merk? Voordelen</vt:lpstr>
      <vt:lpstr>Wanneer werkt een regio-merk? </vt:lpstr>
      <vt:lpstr>PowerPoint-presentatie</vt:lpstr>
      <vt:lpstr>Enkele theoretische modellen  en praktijkcases</vt:lpstr>
      <vt:lpstr>De regio merkenmatrix als startpunt</vt:lpstr>
      <vt:lpstr>Het merkenmatrix als startpunt: voorbeeld Limburg</vt:lpstr>
      <vt:lpstr>Het merkenmatrix als startpunt: voorbeeld Limburg</vt:lpstr>
      <vt:lpstr>Voorbeeld Limburg: Limburg en toerisme</vt:lpstr>
      <vt:lpstr>Voorbeeld Limburg: Limburg en toerisme</vt:lpstr>
      <vt:lpstr>PowerPoint-presentatie</vt:lpstr>
      <vt:lpstr>Voorbeeld Limburg: Limburg en toerisme</vt:lpstr>
      <vt:lpstr>PowerPoint-presentatie</vt:lpstr>
      <vt:lpstr>Voorbeeld Limburg: kritische succesfactoren</vt:lpstr>
      <vt:lpstr>Wat is er nodig voor een regionaal brand?</vt:lpstr>
      <vt:lpstr>Voorbeeld Brusselse Kanaalzone</vt:lpstr>
      <vt:lpstr>Voorbeeld Brusselse Kanaalzone</vt:lpstr>
      <vt:lpstr>Voorbeeld Brusselse Kanaalzone</vt:lpstr>
      <vt:lpstr>Voorbeeld Brusselse Kanaalzone</vt:lpstr>
      <vt:lpstr>Voorbeeld Brusselse Kanaalzone</vt:lpstr>
      <vt:lpstr>Pijlers van een regionaal brand</vt:lpstr>
      <vt:lpstr>Pijlers van een regionaal brand: voorbeeld Pajottenland</vt:lpstr>
      <vt:lpstr>Pijlers van een regionaal brand: voorbeeld Pajottenland</vt:lpstr>
      <vt:lpstr>Pijlers van een regionaal brand: voorbeeld Pajottenland</vt:lpstr>
      <vt:lpstr>Voorbeeld Pajottenland: werkwijze</vt:lpstr>
      <vt:lpstr>PowerPoint-presentatie</vt:lpstr>
      <vt:lpstr>PowerPoint-presentatie</vt:lpstr>
      <vt:lpstr>PowerPoint-presentatie</vt:lpstr>
      <vt:lpstr>Voorbeeld Pajottenland : praktijk </vt:lpstr>
      <vt:lpstr>Voorbeeld Pajottenland: enkele acties</vt:lpstr>
      <vt:lpstr>En natuurlijk, een interessante regionale samenwerking! </vt:lpstr>
      <vt:lpstr>Voorbeeld Pajottenland: kritische succesfactoren</vt:lpstr>
      <vt:lpstr>PowerPoint-presentatie</vt:lpstr>
      <vt:lpstr>PowerPoint-presentatie</vt:lpstr>
      <vt:lpstr>Doelstelling van deze sessie: een regio ‘branden’</vt:lpstr>
      <vt:lpstr>Sessie 1: korte recap’</vt:lpstr>
      <vt:lpstr>PowerPoint-presentatie</vt:lpstr>
      <vt:lpstr>De voor- en nadelen van een regio merk</vt:lpstr>
      <vt:lpstr>PowerPoint-presentatie</vt:lpstr>
      <vt:lpstr>De bouwblokken van het merk Rivierenland</vt:lpstr>
      <vt:lpstr>1. De thema's </vt:lpstr>
      <vt:lpstr>2. De prioritaire thema's</vt:lpstr>
      <vt:lpstr>3. Het DNA van de thema's</vt:lpstr>
      <vt:lpstr>3. Het DNA van de thema's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Sessie: Rivierenland</dc:title>
  <dc:creator>Lydie  Marotte</dc:creator>
  <cp:lastModifiedBy>Amy De Roeck</cp:lastModifiedBy>
  <cp:revision>3</cp:revision>
  <dcterms:created xsi:type="dcterms:W3CDTF">2022-11-04T10:00:58Z</dcterms:created>
  <dcterms:modified xsi:type="dcterms:W3CDTF">2022-11-18T10:22:57Z</dcterms:modified>
</cp:coreProperties>
</file>